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Nunito ExtraLight"/>
      <p:regular r:id="rId42"/>
      <p:bold r:id="rId43"/>
      <p:italic r:id="rId44"/>
      <p:boldItalic r:id="rId45"/>
    </p:embeddedFont>
    <p:embeddedFont>
      <p:font typeface="Lato"/>
      <p:regular r:id="rId46"/>
      <p:bold r:id="rId47"/>
      <p:italic r:id="rId48"/>
      <p:boldItalic r:id="rId49"/>
    </p:embeddedFont>
    <p:embeddedFont>
      <p:font typeface="Lora"/>
      <p:regular r:id="rId50"/>
      <p:bold r:id="rId51"/>
      <p:italic r:id="rId52"/>
      <p:boldItalic r:id="rId53"/>
    </p:embeddedFont>
    <p:embeddedFont>
      <p:font typeface="Nunito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NunitoExtraLight-regular.fntdata"/><Relationship Id="rId41" Type="http://schemas.openxmlformats.org/officeDocument/2006/relationships/font" Target="fonts/Raleway-boldItalic.fntdata"/><Relationship Id="rId44" Type="http://schemas.openxmlformats.org/officeDocument/2006/relationships/font" Target="fonts/NunitoExtraLight-italic.fntdata"/><Relationship Id="rId43" Type="http://schemas.openxmlformats.org/officeDocument/2006/relationships/font" Target="fonts/NunitoExtraLight-bold.fntdata"/><Relationship Id="rId46" Type="http://schemas.openxmlformats.org/officeDocument/2006/relationships/font" Target="fonts/Lato-regular.fntdata"/><Relationship Id="rId45" Type="http://schemas.openxmlformats.org/officeDocument/2006/relationships/font" Target="fonts/NunitoExtra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ora-bold.fntdata"/><Relationship Id="rId50" Type="http://schemas.openxmlformats.org/officeDocument/2006/relationships/font" Target="fonts/Lora-regular.fntdata"/><Relationship Id="rId53" Type="http://schemas.openxmlformats.org/officeDocument/2006/relationships/font" Target="fonts/Lora-boldItalic.fntdata"/><Relationship Id="rId52" Type="http://schemas.openxmlformats.org/officeDocument/2006/relationships/font" Target="fonts/Lora-italic.fntdata"/><Relationship Id="rId11" Type="http://schemas.openxmlformats.org/officeDocument/2006/relationships/slide" Target="slides/slide6.xml"/><Relationship Id="rId55" Type="http://schemas.openxmlformats.org/officeDocument/2006/relationships/font" Target="fonts/NunitoLight-bold.fntdata"/><Relationship Id="rId10" Type="http://schemas.openxmlformats.org/officeDocument/2006/relationships/slide" Target="slides/slide5.xml"/><Relationship Id="rId54" Type="http://schemas.openxmlformats.org/officeDocument/2006/relationships/font" Target="fonts/NunitoLight-regular.fntdata"/><Relationship Id="rId13" Type="http://schemas.openxmlformats.org/officeDocument/2006/relationships/slide" Target="slides/slide8.xml"/><Relationship Id="rId57" Type="http://schemas.openxmlformats.org/officeDocument/2006/relationships/font" Target="fonts/NunitoLight-boldItalic.fntdata"/><Relationship Id="rId12" Type="http://schemas.openxmlformats.org/officeDocument/2006/relationships/slide" Target="slides/slide7.xml"/><Relationship Id="rId56" Type="http://schemas.openxmlformats.org/officeDocument/2006/relationships/font" Target="fonts/Nunito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37bc9383d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37bc9383d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97a4ae19f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97a4ae19f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97a4ae19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97a4ae19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97a4ae19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97a4ae19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9651d1d8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9651d1d81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9651d1d8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9651d1d8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96dd9958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96dd9958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Madalina Maria 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96dd99589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96dd99589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Madalina Maria 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96dd99589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96dd99589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Madalina 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96dd99589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96dd99589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Madalina 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96dd99589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96dd99589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Madalina M.</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96dd99589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96dd99589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Madalina 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9645741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9645741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96dd9958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96dd9958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96dd9958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96dd9958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96dd9958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96dd9958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d96dd9958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d96dd9958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97a4ae19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97a4ae19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96dd9958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96dd9958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97a4ae19f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97a4ae19f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96389d0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96389d0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97a4ae19f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97a4ae19f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37ed2ed2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37ed2ed2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96dd99589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d96dd99589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97a4ae19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97a4ae19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37b1695b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37b1695b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37bc9383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7bc9383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37bc9383d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37bc9383d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7bc9383d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37bc9383d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1" Type="http://schemas.openxmlformats.org/officeDocument/2006/relationships/hyperlink" Target="https://www.kaggle.com/datasets/iamsouravbanerjee/world-population-dataset" TargetMode="External"/><Relationship Id="rId10" Type="http://schemas.openxmlformats.org/officeDocument/2006/relationships/hyperlink" Target="https://www.kaggle.com/datasets/iamsouravbanerjee/world-population-dataset" TargetMode="External"/><Relationship Id="rId13" Type="http://schemas.openxmlformats.org/officeDocument/2006/relationships/hyperlink" Target="https://www.kaggle.com/datasets/alexandrepetit881234/us-population-by-state" TargetMode="External"/><Relationship Id="rId12" Type="http://schemas.openxmlformats.org/officeDocument/2006/relationships/hyperlink" Target="https://www.kaggle.com/datasets/iamsouravbanerjee/world-population-dataset"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kaggle.com/datasets/antgoldbloom/covid19-data-from-john-hopkins-university?resource=download&amp;select=CONVENIENT_global_confirmed_cases.csv" TargetMode="External"/><Relationship Id="rId4" Type="http://schemas.openxmlformats.org/officeDocument/2006/relationships/hyperlink" Target="https://www.kaggle.com/datasets/antgoldbloom/covid19-data-from-john-hopkins-university?resource=download&amp;select=CONVENIENT_global_confirmed_cases.csv" TargetMode="External"/><Relationship Id="rId9" Type="http://schemas.openxmlformats.org/officeDocument/2006/relationships/hyperlink" Target="https://www.kaggle.com/datasets/iamsouravbanerjee/world-population-dataset" TargetMode="External"/><Relationship Id="rId15" Type="http://schemas.openxmlformats.org/officeDocument/2006/relationships/hyperlink" Target="https://www.kaggle.com/datasets/alexandrepetit881234/us-population-by-state" TargetMode="External"/><Relationship Id="rId14" Type="http://schemas.openxmlformats.org/officeDocument/2006/relationships/hyperlink" Target="https://www.kaggle.com/datasets/alexandrepetit881234/us-population-by-state" TargetMode="External"/><Relationship Id="rId5" Type="http://schemas.openxmlformats.org/officeDocument/2006/relationships/hyperlink" Target="https://www.kaggle.com/datasets/antgoldbloom/covid19-data-from-john-hopkins-university?resource=download&amp;select=CONVENIENT_global_confirmed_cases.csv" TargetMode="External"/><Relationship Id="rId6" Type="http://schemas.openxmlformats.org/officeDocument/2006/relationships/hyperlink" Target="https://www.kaggle.com/datasets/antgoldbloom/covid19-data-from-john-hopkins-university?resource=download&amp;select=CONVENIENT_global_confirmed_cases.csv" TargetMode="External"/><Relationship Id="rId7" Type="http://schemas.openxmlformats.org/officeDocument/2006/relationships/hyperlink" Target="https://www.kaggle.com/datasets/antgoldbloom/covid19-data-from-john-hopkins-university?resource=download&amp;select=CONVENIENT_global_confirmed_cases.csv" TargetMode="External"/><Relationship Id="rId8" Type="http://schemas.openxmlformats.org/officeDocument/2006/relationships/hyperlink" Target="https://www.kaggle.com/datasets/iamsouravbanerjee/world-population-datas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COVID-19 Through the Lens of Data: Unveiling Patterns and Insights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b="1" sz="2400"/>
          </a:p>
          <a:p>
            <a:pPr indent="0" lvl="0" marL="0" rtl="0" algn="l">
              <a:spcBef>
                <a:spcPts val="0"/>
              </a:spcBef>
              <a:spcAft>
                <a:spcPts val="0"/>
              </a:spcAft>
              <a:buNone/>
            </a:pPr>
            <a:r>
              <a:rPr lang="en" sz="1600"/>
              <a:t>BY: Madelin Paredes, Kiryl Hnidash, Kevin Rivera, Laavanya Kumaar, &amp; Maria Madalina Stefanescu</a:t>
            </a:r>
            <a:endParaRPr b="1"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423600" y="3656325"/>
            <a:ext cx="8296800" cy="187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100">
                <a:solidFill>
                  <a:schemeClr val="dk2"/>
                </a:solidFill>
              </a:rPr>
              <a:t>COVID-19 Cases over time: A global comparison</a:t>
            </a:r>
            <a:endParaRPr sz="1100"/>
          </a:p>
        </p:txBody>
      </p:sp>
      <p:pic>
        <p:nvPicPr>
          <p:cNvPr id="145" name="Google Shape;145;p22"/>
          <p:cNvPicPr preferRelativeResize="0"/>
          <p:nvPr/>
        </p:nvPicPr>
        <p:blipFill>
          <a:blip r:embed="rId3">
            <a:alphaModFix/>
          </a:blip>
          <a:stretch>
            <a:fillRect/>
          </a:stretch>
        </p:blipFill>
        <p:spPr>
          <a:xfrm>
            <a:off x="358900" y="649250"/>
            <a:ext cx="4213100" cy="2741050"/>
          </a:xfrm>
          <a:prstGeom prst="rect">
            <a:avLst/>
          </a:prstGeom>
          <a:noFill/>
          <a:ln>
            <a:noFill/>
          </a:ln>
        </p:spPr>
      </p:pic>
      <p:pic>
        <p:nvPicPr>
          <p:cNvPr id="146" name="Google Shape;146;p22"/>
          <p:cNvPicPr preferRelativeResize="0"/>
          <p:nvPr/>
        </p:nvPicPr>
        <p:blipFill>
          <a:blip r:embed="rId4">
            <a:alphaModFix/>
          </a:blip>
          <a:stretch>
            <a:fillRect/>
          </a:stretch>
        </p:blipFill>
        <p:spPr>
          <a:xfrm>
            <a:off x="4799900" y="649250"/>
            <a:ext cx="3959305" cy="2741050"/>
          </a:xfrm>
          <a:prstGeom prst="rect">
            <a:avLst/>
          </a:prstGeom>
          <a:noFill/>
          <a:ln>
            <a:noFill/>
          </a:ln>
        </p:spPr>
      </p:pic>
      <p:sp>
        <p:nvSpPr>
          <p:cNvPr id="147" name="Google Shape;147;p22"/>
          <p:cNvSpPr txBox="1"/>
          <p:nvPr/>
        </p:nvSpPr>
        <p:spPr>
          <a:xfrm>
            <a:off x="423600" y="4742800"/>
            <a:ext cx="33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Raleway"/>
                <a:ea typeface="Raleway"/>
                <a:cs typeface="Raleway"/>
                <a:sym typeface="Raleway"/>
              </a:rPr>
              <a:t>Kiryl, 6</a:t>
            </a:r>
            <a:endParaRPr b="1" sz="800">
              <a:solidFill>
                <a:schemeClr val="dk2"/>
              </a:solidFill>
              <a:latin typeface="Raleway"/>
              <a:ea typeface="Raleway"/>
              <a:cs typeface="Raleway"/>
              <a:sym typeface="Raleway"/>
            </a:endParaRPr>
          </a:p>
        </p:txBody>
      </p:sp>
      <p:sp>
        <p:nvSpPr>
          <p:cNvPr id="148" name="Google Shape;148;p22"/>
          <p:cNvSpPr txBox="1"/>
          <p:nvPr/>
        </p:nvSpPr>
        <p:spPr>
          <a:xfrm>
            <a:off x="371850" y="3970063"/>
            <a:ext cx="84003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2"/>
                </a:solidFill>
                <a:latin typeface="Raleway"/>
                <a:ea typeface="Raleway"/>
                <a:cs typeface="Raleway"/>
                <a:sym typeface="Raleway"/>
              </a:rPr>
              <a:t>These graphs compare COVID-19 case </a:t>
            </a:r>
            <a:r>
              <a:rPr b="1" lang="en" sz="900">
                <a:solidFill>
                  <a:schemeClr val="dk2"/>
                </a:solidFill>
                <a:latin typeface="Raleway"/>
                <a:ea typeface="Raleway"/>
                <a:cs typeface="Raleway"/>
                <a:sym typeface="Raleway"/>
              </a:rPr>
              <a:t>growth worldwide</a:t>
            </a:r>
            <a:r>
              <a:rPr lang="en" sz="900">
                <a:solidFill>
                  <a:schemeClr val="dk2"/>
                </a:solidFill>
                <a:latin typeface="Raleway"/>
                <a:ea typeface="Raleway"/>
                <a:cs typeface="Raleway"/>
                <a:sym typeface="Raleway"/>
              </a:rPr>
              <a:t>. The left graph presents the </a:t>
            </a:r>
            <a:r>
              <a:rPr b="1" lang="en" sz="900">
                <a:solidFill>
                  <a:schemeClr val="dk2"/>
                </a:solidFill>
                <a:latin typeface="Raleway"/>
                <a:ea typeface="Raleway"/>
                <a:cs typeface="Raleway"/>
                <a:sym typeface="Raleway"/>
              </a:rPr>
              <a:t>raw number</a:t>
            </a:r>
            <a:r>
              <a:rPr lang="en" sz="900">
                <a:solidFill>
                  <a:schemeClr val="dk2"/>
                </a:solidFill>
                <a:latin typeface="Raleway"/>
                <a:ea typeface="Raleway"/>
                <a:cs typeface="Raleway"/>
                <a:sym typeface="Raleway"/>
              </a:rPr>
              <a:t> of cases, while the right graph uses a </a:t>
            </a:r>
            <a:r>
              <a:rPr b="1" lang="en" sz="900">
                <a:solidFill>
                  <a:schemeClr val="dk2"/>
                </a:solidFill>
                <a:latin typeface="Raleway"/>
                <a:ea typeface="Raleway"/>
                <a:cs typeface="Raleway"/>
                <a:sym typeface="Raleway"/>
              </a:rPr>
              <a:t>logarithmic scale</a:t>
            </a:r>
            <a:r>
              <a:rPr lang="en" sz="900">
                <a:solidFill>
                  <a:schemeClr val="dk2"/>
                </a:solidFill>
                <a:latin typeface="Raleway"/>
                <a:ea typeface="Raleway"/>
                <a:cs typeface="Raleway"/>
                <a:sym typeface="Raleway"/>
              </a:rPr>
              <a:t> to highlight exponential growth. Cases surged globally after the </a:t>
            </a:r>
            <a:r>
              <a:rPr b="1" lang="en" sz="900">
                <a:solidFill>
                  <a:schemeClr val="dk2"/>
                </a:solidFill>
                <a:latin typeface="Raleway"/>
                <a:ea typeface="Raleway"/>
                <a:cs typeface="Raleway"/>
                <a:sym typeface="Raleway"/>
              </a:rPr>
              <a:t>WHO declared a pandemic in March 2020</a:t>
            </a:r>
            <a:r>
              <a:rPr lang="en" sz="900">
                <a:solidFill>
                  <a:schemeClr val="dk2"/>
                </a:solidFill>
                <a:latin typeface="Raleway"/>
                <a:ea typeface="Raleway"/>
                <a:cs typeface="Raleway"/>
                <a:sym typeface="Raleway"/>
              </a:rPr>
              <a:t>, with rapid increases continuing through the year. </a:t>
            </a:r>
            <a:r>
              <a:rPr b="1" lang="en" sz="900">
                <a:solidFill>
                  <a:schemeClr val="dk2"/>
                </a:solidFill>
                <a:latin typeface="Raleway"/>
                <a:ea typeface="Raleway"/>
                <a:cs typeface="Raleway"/>
                <a:sym typeface="Raleway"/>
              </a:rPr>
              <a:t>India</a:t>
            </a:r>
            <a:r>
              <a:rPr lang="en" sz="900">
                <a:solidFill>
                  <a:schemeClr val="dk2"/>
                </a:solidFill>
                <a:latin typeface="Raleway"/>
                <a:ea typeface="Raleway"/>
                <a:cs typeface="Raleway"/>
                <a:sym typeface="Raleway"/>
              </a:rPr>
              <a:t> saw rapid growth mid-year, becoming the second most affected country. Notably, </a:t>
            </a:r>
            <a:r>
              <a:rPr b="1" lang="en" sz="900">
                <a:solidFill>
                  <a:schemeClr val="dk2"/>
                </a:solidFill>
                <a:latin typeface="Raleway"/>
                <a:ea typeface="Raleway"/>
                <a:cs typeface="Raleway"/>
                <a:sym typeface="Raleway"/>
              </a:rPr>
              <a:t>China</a:t>
            </a:r>
            <a:r>
              <a:rPr lang="en" sz="900">
                <a:solidFill>
                  <a:schemeClr val="dk2"/>
                </a:solidFill>
                <a:latin typeface="Raleway"/>
                <a:ea typeface="Raleway"/>
                <a:cs typeface="Raleway"/>
                <a:sym typeface="Raleway"/>
              </a:rPr>
              <a:t>, the first country to report COVID-19, is not among the top-ranked countries in total cases.</a:t>
            </a:r>
            <a:endParaRPr sz="900">
              <a:solidFill>
                <a:schemeClr val="dk2"/>
              </a:solidFill>
              <a:latin typeface="Raleway"/>
              <a:ea typeface="Raleway"/>
              <a:cs typeface="Raleway"/>
              <a:sym typeface="Raleway"/>
            </a:endParaRPr>
          </a:p>
          <a:p>
            <a:pPr indent="0" lvl="0" marL="0" rtl="0" algn="ctr">
              <a:spcBef>
                <a:spcPts val="0"/>
              </a:spcBef>
              <a:spcAft>
                <a:spcPts val="0"/>
              </a:spcAft>
              <a:buClr>
                <a:schemeClr val="dk2"/>
              </a:buClr>
              <a:buSzPts val="1100"/>
              <a:buFont typeface="Arial"/>
              <a:buNone/>
            </a:pPr>
            <a:r>
              <a:t/>
            </a:r>
            <a:endParaRPr sz="900">
              <a:solidFill>
                <a:schemeClr val="dk2"/>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89500" y="760075"/>
            <a:ext cx="1854600" cy="27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Are there any trends?</a:t>
            </a:r>
            <a:endParaRPr sz="1100"/>
          </a:p>
        </p:txBody>
      </p:sp>
      <p:sp>
        <p:nvSpPr>
          <p:cNvPr id="154" name="Google Shape;154;p23"/>
          <p:cNvSpPr txBox="1"/>
          <p:nvPr>
            <p:ph idx="4294967295" type="body"/>
          </p:nvPr>
        </p:nvSpPr>
        <p:spPr>
          <a:xfrm>
            <a:off x="389500" y="1333750"/>
            <a:ext cx="1854600" cy="299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88"/>
              <a:buNone/>
            </a:pPr>
            <a:r>
              <a:rPr lang="en" sz="800">
                <a:latin typeface="Raleway"/>
                <a:ea typeface="Raleway"/>
                <a:cs typeface="Raleway"/>
                <a:sym typeface="Raleway"/>
              </a:rPr>
              <a:t>Cases surged globally after the </a:t>
            </a:r>
            <a:r>
              <a:rPr b="1" lang="en" sz="800">
                <a:latin typeface="Raleway"/>
                <a:ea typeface="Raleway"/>
                <a:cs typeface="Raleway"/>
                <a:sym typeface="Raleway"/>
              </a:rPr>
              <a:t>WHO declared</a:t>
            </a:r>
            <a:r>
              <a:rPr lang="en" sz="800">
                <a:latin typeface="Raleway"/>
                <a:ea typeface="Raleway"/>
                <a:cs typeface="Raleway"/>
                <a:sym typeface="Raleway"/>
              </a:rPr>
              <a:t> a pandemic in </a:t>
            </a:r>
            <a:r>
              <a:rPr b="1" lang="en" sz="800">
                <a:latin typeface="Raleway"/>
                <a:ea typeface="Raleway"/>
                <a:cs typeface="Raleway"/>
                <a:sym typeface="Raleway"/>
              </a:rPr>
              <a:t>March 2020.</a:t>
            </a:r>
            <a:endParaRPr b="1" sz="800">
              <a:latin typeface="Raleway"/>
              <a:ea typeface="Raleway"/>
              <a:cs typeface="Raleway"/>
              <a:sym typeface="Raleway"/>
            </a:endParaRPr>
          </a:p>
          <a:p>
            <a:pPr indent="0" lvl="0" marL="0" rtl="0" algn="l">
              <a:spcBef>
                <a:spcPts val="1200"/>
              </a:spcBef>
              <a:spcAft>
                <a:spcPts val="0"/>
              </a:spcAft>
              <a:buSzPts val="688"/>
              <a:buNone/>
            </a:pPr>
            <a:r>
              <a:rPr b="1" lang="en" sz="800">
                <a:latin typeface="Raleway"/>
                <a:ea typeface="Raleway"/>
                <a:cs typeface="Raleway"/>
                <a:sym typeface="Raleway"/>
              </a:rPr>
              <a:t>The U.S.</a:t>
            </a:r>
            <a:r>
              <a:rPr lang="en" sz="800">
                <a:latin typeface="Raleway"/>
                <a:ea typeface="Raleway"/>
                <a:cs typeface="Raleway"/>
                <a:sym typeface="Raleway"/>
              </a:rPr>
              <a:t> consistently had the highest total cases, with </a:t>
            </a:r>
            <a:r>
              <a:rPr b="1" lang="en" sz="800">
                <a:latin typeface="Raleway"/>
                <a:ea typeface="Raleway"/>
                <a:cs typeface="Raleway"/>
                <a:sym typeface="Raleway"/>
              </a:rPr>
              <a:t>India</a:t>
            </a:r>
            <a:r>
              <a:rPr lang="en" sz="800">
                <a:latin typeface="Raleway"/>
                <a:ea typeface="Raleway"/>
                <a:cs typeface="Raleway"/>
                <a:sym typeface="Raleway"/>
              </a:rPr>
              <a:t> experiencing rapid</a:t>
            </a:r>
            <a:br>
              <a:rPr lang="en" sz="800">
                <a:latin typeface="Raleway"/>
                <a:ea typeface="Raleway"/>
                <a:cs typeface="Raleway"/>
                <a:sym typeface="Raleway"/>
              </a:rPr>
            </a:br>
            <a:r>
              <a:rPr lang="en" sz="800">
                <a:latin typeface="Raleway"/>
                <a:ea typeface="Raleway"/>
                <a:cs typeface="Raleway"/>
                <a:sym typeface="Raleway"/>
              </a:rPr>
              <a:t>mid-year growth.</a:t>
            </a:r>
            <a:endParaRPr sz="800">
              <a:latin typeface="Raleway"/>
              <a:ea typeface="Raleway"/>
              <a:cs typeface="Raleway"/>
              <a:sym typeface="Raleway"/>
            </a:endParaRPr>
          </a:p>
          <a:p>
            <a:pPr indent="0" lvl="0" marL="0" rtl="0" algn="l">
              <a:spcBef>
                <a:spcPts val="1200"/>
              </a:spcBef>
              <a:spcAft>
                <a:spcPts val="0"/>
              </a:spcAft>
              <a:buSzPts val="688"/>
              <a:buNone/>
            </a:pPr>
            <a:r>
              <a:rPr b="1" lang="en" sz="800">
                <a:latin typeface="Raleway"/>
                <a:ea typeface="Raleway"/>
                <a:cs typeface="Raleway"/>
                <a:sym typeface="Raleway"/>
              </a:rPr>
              <a:t>Multiple waves</a:t>
            </a:r>
            <a:r>
              <a:rPr lang="en" sz="800">
                <a:latin typeface="Raleway"/>
                <a:ea typeface="Raleway"/>
                <a:cs typeface="Raleway"/>
                <a:sym typeface="Raleway"/>
              </a:rPr>
              <a:t> were observed, with a major spike toward the year-end.</a:t>
            </a:r>
            <a:endParaRPr sz="800">
              <a:latin typeface="Raleway"/>
              <a:ea typeface="Raleway"/>
              <a:cs typeface="Raleway"/>
              <a:sym typeface="Raleway"/>
            </a:endParaRPr>
          </a:p>
          <a:p>
            <a:pPr indent="0" lvl="0" marL="0" rtl="0" algn="l">
              <a:spcBef>
                <a:spcPts val="1200"/>
              </a:spcBef>
              <a:spcAft>
                <a:spcPts val="0"/>
              </a:spcAft>
              <a:buSzPts val="688"/>
              <a:buNone/>
            </a:pPr>
            <a:r>
              <a:rPr b="1" lang="en" sz="800">
                <a:latin typeface="Raleway"/>
                <a:ea typeface="Raleway"/>
                <a:cs typeface="Raleway"/>
                <a:sym typeface="Raleway"/>
              </a:rPr>
              <a:t>Outliers:</a:t>
            </a:r>
            <a:r>
              <a:rPr lang="en" sz="800">
                <a:latin typeface="Raleway"/>
                <a:ea typeface="Raleway"/>
                <a:cs typeface="Raleway"/>
                <a:sym typeface="Raleway"/>
              </a:rPr>
              <a:t> </a:t>
            </a:r>
            <a:r>
              <a:rPr b="1" lang="en" sz="800">
                <a:latin typeface="Raleway"/>
                <a:ea typeface="Raleway"/>
                <a:cs typeface="Raleway"/>
                <a:sym typeface="Raleway"/>
              </a:rPr>
              <a:t>China</a:t>
            </a:r>
            <a:r>
              <a:rPr lang="en" sz="800">
                <a:latin typeface="Raleway"/>
                <a:ea typeface="Raleway"/>
                <a:cs typeface="Raleway"/>
                <a:sym typeface="Raleway"/>
              </a:rPr>
              <a:t>, despite reporting the first case, had relatively lower total cases compared to other major countries. In the U.S., states like </a:t>
            </a:r>
            <a:r>
              <a:rPr b="1" lang="en" sz="800">
                <a:latin typeface="Raleway"/>
                <a:ea typeface="Raleway"/>
                <a:cs typeface="Raleway"/>
                <a:sym typeface="Raleway"/>
              </a:rPr>
              <a:t>California and Texas</a:t>
            </a:r>
            <a:r>
              <a:rPr lang="en" sz="800">
                <a:latin typeface="Raleway"/>
                <a:ea typeface="Raleway"/>
                <a:cs typeface="Raleway"/>
                <a:sym typeface="Raleway"/>
              </a:rPr>
              <a:t> had significantly higher case counts than others.</a:t>
            </a:r>
            <a:endParaRPr sz="800">
              <a:latin typeface="Raleway"/>
              <a:ea typeface="Raleway"/>
              <a:cs typeface="Raleway"/>
              <a:sym typeface="Raleway"/>
            </a:endParaRPr>
          </a:p>
          <a:p>
            <a:pPr indent="0" lvl="0" marL="0" rtl="0" algn="l">
              <a:spcBef>
                <a:spcPts val="1200"/>
              </a:spcBef>
              <a:spcAft>
                <a:spcPts val="1200"/>
              </a:spcAft>
              <a:buSzPts val="688"/>
              <a:buNone/>
            </a:pPr>
            <a:r>
              <a:t/>
            </a:r>
            <a:endParaRPr sz="800">
              <a:latin typeface="Raleway"/>
              <a:ea typeface="Raleway"/>
              <a:cs typeface="Raleway"/>
              <a:sym typeface="Raleway"/>
            </a:endParaRPr>
          </a:p>
        </p:txBody>
      </p:sp>
      <p:sp>
        <p:nvSpPr>
          <p:cNvPr id="155" name="Google Shape;155;p23"/>
          <p:cNvSpPr txBox="1"/>
          <p:nvPr>
            <p:ph type="title"/>
          </p:nvPr>
        </p:nvSpPr>
        <p:spPr>
          <a:xfrm>
            <a:off x="2559633" y="760075"/>
            <a:ext cx="1854600" cy="27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Key observations</a:t>
            </a:r>
            <a:endParaRPr sz="1100"/>
          </a:p>
        </p:txBody>
      </p:sp>
      <p:sp>
        <p:nvSpPr>
          <p:cNvPr id="156" name="Google Shape;156;p23"/>
          <p:cNvSpPr txBox="1"/>
          <p:nvPr>
            <p:ph idx="4294967295" type="body"/>
          </p:nvPr>
        </p:nvSpPr>
        <p:spPr>
          <a:xfrm>
            <a:off x="2559625" y="1333750"/>
            <a:ext cx="1813200" cy="28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800">
                <a:latin typeface="Raleway"/>
                <a:ea typeface="Raleway"/>
                <a:cs typeface="Raleway"/>
                <a:sym typeface="Raleway"/>
              </a:rPr>
              <a:t>The </a:t>
            </a:r>
            <a:r>
              <a:rPr b="1" lang="en" sz="800">
                <a:latin typeface="Raleway"/>
                <a:ea typeface="Raleway"/>
                <a:cs typeface="Raleway"/>
                <a:sym typeface="Raleway"/>
              </a:rPr>
              <a:t>U.S</a:t>
            </a:r>
            <a:r>
              <a:rPr lang="en" sz="800">
                <a:latin typeface="Raleway"/>
                <a:ea typeface="Raleway"/>
                <a:cs typeface="Raleway"/>
                <a:sym typeface="Raleway"/>
              </a:rPr>
              <a:t>., </a:t>
            </a:r>
            <a:r>
              <a:rPr b="1" lang="en" sz="800">
                <a:latin typeface="Raleway"/>
                <a:ea typeface="Raleway"/>
                <a:cs typeface="Raleway"/>
                <a:sym typeface="Raleway"/>
              </a:rPr>
              <a:t>India</a:t>
            </a:r>
            <a:r>
              <a:rPr lang="en" sz="800">
                <a:latin typeface="Raleway"/>
                <a:ea typeface="Raleway"/>
                <a:cs typeface="Raleway"/>
                <a:sym typeface="Raleway"/>
              </a:rPr>
              <a:t>, and </a:t>
            </a:r>
            <a:r>
              <a:rPr b="1" lang="en" sz="800">
                <a:latin typeface="Raleway"/>
                <a:ea typeface="Raleway"/>
                <a:cs typeface="Raleway"/>
                <a:sym typeface="Raleway"/>
              </a:rPr>
              <a:t>Brazil </a:t>
            </a:r>
            <a:r>
              <a:rPr lang="en" sz="800">
                <a:latin typeface="Raleway"/>
                <a:ea typeface="Raleway"/>
                <a:cs typeface="Raleway"/>
                <a:sym typeface="Raleway"/>
              </a:rPr>
              <a:t>led in total cases.</a:t>
            </a:r>
            <a:endParaRPr sz="800">
              <a:latin typeface="Raleway"/>
              <a:ea typeface="Raleway"/>
              <a:cs typeface="Raleway"/>
              <a:sym typeface="Raleway"/>
            </a:endParaRPr>
          </a:p>
          <a:p>
            <a:pPr indent="0" lvl="0" marL="0" rtl="0" algn="l">
              <a:spcBef>
                <a:spcPts val="1200"/>
              </a:spcBef>
              <a:spcAft>
                <a:spcPts val="0"/>
              </a:spcAft>
              <a:buNone/>
            </a:pPr>
            <a:r>
              <a:rPr b="1" lang="en" sz="800">
                <a:latin typeface="Raleway"/>
                <a:ea typeface="Raleway"/>
                <a:cs typeface="Raleway"/>
                <a:sym typeface="Raleway"/>
              </a:rPr>
              <a:t>California</a:t>
            </a:r>
            <a:r>
              <a:rPr lang="en" sz="800">
                <a:latin typeface="Raleway"/>
                <a:ea typeface="Raleway"/>
                <a:cs typeface="Raleway"/>
                <a:sym typeface="Raleway"/>
              </a:rPr>
              <a:t>, </a:t>
            </a:r>
            <a:r>
              <a:rPr b="1" lang="en" sz="800">
                <a:latin typeface="Raleway"/>
                <a:ea typeface="Raleway"/>
                <a:cs typeface="Raleway"/>
                <a:sym typeface="Raleway"/>
              </a:rPr>
              <a:t>Texas</a:t>
            </a:r>
            <a:r>
              <a:rPr lang="en" sz="800">
                <a:latin typeface="Raleway"/>
                <a:ea typeface="Raleway"/>
                <a:cs typeface="Raleway"/>
                <a:sym typeface="Raleway"/>
              </a:rPr>
              <a:t>, </a:t>
            </a:r>
            <a:r>
              <a:rPr b="1" lang="en" sz="800">
                <a:latin typeface="Raleway"/>
                <a:ea typeface="Raleway"/>
                <a:cs typeface="Raleway"/>
                <a:sym typeface="Raleway"/>
              </a:rPr>
              <a:t>Florida</a:t>
            </a:r>
            <a:r>
              <a:rPr lang="en" sz="800">
                <a:latin typeface="Raleway"/>
                <a:ea typeface="Raleway"/>
                <a:cs typeface="Raleway"/>
                <a:sym typeface="Raleway"/>
              </a:rPr>
              <a:t>, and </a:t>
            </a:r>
            <a:r>
              <a:rPr b="1" lang="en" sz="800">
                <a:latin typeface="Raleway"/>
                <a:ea typeface="Raleway"/>
                <a:cs typeface="Raleway"/>
                <a:sym typeface="Raleway"/>
              </a:rPr>
              <a:t>New York </a:t>
            </a:r>
            <a:r>
              <a:rPr lang="en" sz="800">
                <a:latin typeface="Raleway"/>
                <a:ea typeface="Raleway"/>
                <a:cs typeface="Raleway"/>
                <a:sym typeface="Raleway"/>
              </a:rPr>
              <a:t>were the hardest-hit U.S. states.</a:t>
            </a:r>
            <a:endParaRPr sz="800">
              <a:latin typeface="Raleway"/>
              <a:ea typeface="Raleway"/>
              <a:cs typeface="Raleway"/>
              <a:sym typeface="Raleway"/>
            </a:endParaRPr>
          </a:p>
          <a:p>
            <a:pPr indent="0" lvl="0" marL="0" rtl="0" algn="l">
              <a:spcBef>
                <a:spcPts val="1200"/>
              </a:spcBef>
              <a:spcAft>
                <a:spcPts val="0"/>
              </a:spcAft>
              <a:buNone/>
            </a:pPr>
            <a:r>
              <a:rPr b="1" lang="en" sz="800">
                <a:latin typeface="Raleway"/>
                <a:ea typeface="Raleway"/>
                <a:cs typeface="Raleway"/>
                <a:sym typeface="Raleway"/>
              </a:rPr>
              <a:t>China</a:t>
            </a:r>
            <a:r>
              <a:rPr lang="en" sz="800">
                <a:latin typeface="Raleway"/>
                <a:ea typeface="Raleway"/>
                <a:cs typeface="Raleway"/>
                <a:sym typeface="Raleway"/>
              </a:rPr>
              <a:t>, despite reporting the first case, did not rank among the highest in total cases.</a:t>
            </a:r>
            <a:endParaRPr sz="800">
              <a:latin typeface="Raleway"/>
              <a:ea typeface="Raleway"/>
              <a:cs typeface="Raleway"/>
              <a:sym typeface="Raleway"/>
            </a:endParaRPr>
          </a:p>
          <a:p>
            <a:pPr indent="0" lvl="0" marL="0" rtl="0" algn="l">
              <a:spcBef>
                <a:spcPts val="1200"/>
              </a:spcBef>
              <a:spcAft>
                <a:spcPts val="0"/>
              </a:spcAft>
              <a:buNone/>
            </a:pPr>
            <a:r>
              <a:t/>
            </a:r>
            <a:endParaRPr sz="800">
              <a:latin typeface="Raleway"/>
              <a:ea typeface="Raleway"/>
              <a:cs typeface="Raleway"/>
              <a:sym typeface="Raleway"/>
            </a:endParaRPr>
          </a:p>
          <a:p>
            <a:pPr indent="0" lvl="0" marL="0" rtl="0" algn="l">
              <a:spcBef>
                <a:spcPts val="1200"/>
              </a:spcBef>
              <a:spcAft>
                <a:spcPts val="1200"/>
              </a:spcAft>
              <a:buNone/>
            </a:pPr>
            <a:r>
              <a:t/>
            </a:r>
            <a:endParaRPr sz="800">
              <a:latin typeface="Raleway"/>
              <a:ea typeface="Raleway"/>
              <a:cs typeface="Raleway"/>
              <a:sym typeface="Raleway"/>
            </a:endParaRPr>
          </a:p>
        </p:txBody>
      </p:sp>
      <p:sp>
        <p:nvSpPr>
          <p:cNvPr id="157" name="Google Shape;157;p23"/>
          <p:cNvSpPr txBox="1"/>
          <p:nvPr>
            <p:ph type="title"/>
          </p:nvPr>
        </p:nvSpPr>
        <p:spPr>
          <a:xfrm>
            <a:off x="4729776" y="760075"/>
            <a:ext cx="1967100" cy="27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What we did with the data</a:t>
            </a:r>
            <a:endParaRPr sz="1100"/>
          </a:p>
        </p:txBody>
      </p:sp>
      <p:sp>
        <p:nvSpPr>
          <p:cNvPr id="158" name="Google Shape;158;p23"/>
          <p:cNvSpPr txBox="1"/>
          <p:nvPr>
            <p:ph idx="4294967295" type="body"/>
          </p:nvPr>
        </p:nvSpPr>
        <p:spPr>
          <a:xfrm>
            <a:off x="4729767" y="1333750"/>
            <a:ext cx="1854600" cy="2806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800">
                <a:latin typeface="Raleway"/>
                <a:ea typeface="Raleway"/>
                <a:cs typeface="Raleway"/>
                <a:sym typeface="Raleway"/>
              </a:rPr>
              <a:t>• Focused on the </a:t>
            </a:r>
            <a:r>
              <a:rPr b="1" lang="en" sz="800">
                <a:latin typeface="Raleway"/>
                <a:ea typeface="Raleway"/>
                <a:cs typeface="Raleway"/>
                <a:sym typeface="Raleway"/>
              </a:rPr>
              <a:t>first wave</a:t>
            </a:r>
            <a:r>
              <a:rPr lang="en" sz="800">
                <a:latin typeface="Raleway"/>
                <a:ea typeface="Raleway"/>
                <a:cs typeface="Raleway"/>
                <a:sym typeface="Raleway"/>
              </a:rPr>
              <a:t> and the </a:t>
            </a:r>
            <a:r>
              <a:rPr b="1" lang="en" sz="800">
                <a:latin typeface="Raleway"/>
                <a:ea typeface="Raleway"/>
                <a:cs typeface="Raleway"/>
                <a:sym typeface="Raleway"/>
              </a:rPr>
              <a:t>growth rate</a:t>
            </a:r>
            <a:r>
              <a:rPr lang="en" sz="800">
                <a:latin typeface="Raleway"/>
                <a:ea typeface="Raleway"/>
                <a:cs typeface="Raleway"/>
                <a:sym typeface="Raleway"/>
              </a:rPr>
              <a:t> of cases, limiting the analysis to the year </a:t>
            </a:r>
            <a:r>
              <a:rPr b="1" lang="en" sz="800">
                <a:latin typeface="Raleway"/>
                <a:ea typeface="Raleway"/>
                <a:cs typeface="Raleway"/>
                <a:sym typeface="Raleway"/>
              </a:rPr>
              <a:t>2020.</a:t>
            </a:r>
            <a:endParaRPr b="1" sz="800">
              <a:latin typeface="Raleway"/>
              <a:ea typeface="Raleway"/>
              <a:cs typeface="Raleway"/>
              <a:sym typeface="Raleway"/>
            </a:endParaRPr>
          </a:p>
          <a:p>
            <a:pPr indent="0" lvl="0" marL="0" rtl="0" algn="l">
              <a:lnSpc>
                <a:spcPct val="105000"/>
              </a:lnSpc>
              <a:spcBef>
                <a:spcPts val="1200"/>
              </a:spcBef>
              <a:spcAft>
                <a:spcPts val="0"/>
              </a:spcAft>
              <a:buSzPts val="688"/>
              <a:buNone/>
            </a:pPr>
            <a:r>
              <a:rPr lang="en" sz="800">
                <a:latin typeface="Raleway"/>
                <a:ea typeface="Raleway"/>
                <a:cs typeface="Raleway"/>
                <a:sym typeface="Raleway"/>
              </a:rPr>
              <a:t>• Performed standard preprocessing:</a:t>
            </a:r>
            <a:endParaRPr sz="800">
              <a:latin typeface="Raleway"/>
              <a:ea typeface="Raleway"/>
              <a:cs typeface="Raleway"/>
              <a:sym typeface="Raleway"/>
            </a:endParaRPr>
          </a:p>
          <a:p>
            <a:pPr indent="0" lvl="0" marL="0" rtl="0" algn="l">
              <a:lnSpc>
                <a:spcPct val="80000"/>
              </a:lnSpc>
              <a:spcBef>
                <a:spcPts val="1200"/>
              </a:spcBef>
              <a:spcAft>
                <a:spcPts val="0"/>
              </a:spcAft>
              <a:buSzPts val="688"/>
              <a:buNone/>
            </a:pPr>
            <a:r>
              <a:rPr b="1" lang="en" sz="800">
                <a:latin typeface="Raleway"/>
                <a:ea typeface="Raleway"/>
                <a:cs typeface="Raleway"/>
                <a:sym typeface="Raleway"/>
              </a:rPr>
              <a:t>1</a:t>
            </a:r>
            <a:r>
              <a:rPr lang="en" sz="800">
                <a:latin typeface="Raleway"/>
                <a:ea typeface="Raleway"/>
                <a:cs typeface="Raleway"/>
                <a:sym typeface="Raleway"/>
              </a:rPr>
              <a:t>. Handled missing values (NAs).</a:t>
            </a:r>
            <a:endParaRPr sz="800">
              <a:latin typeface="Raleway"/>
              <a:ea typeface="Raleway"/>
              <a:cs typeface="Raleway"/>
              <a:sym typeface="Raleway"/>
            </a:endParaRPr>
          </a:p>
          <a:p>
            <a:pPr indent="0" lvl="0" marL="0" rtl="0" algn="l">
              <a:lnSpc>
                <a:spcPct val="80000"/>
              </a:lnSpc>
              <a:spcBef>
                <a:spcPts val="1200"/>
              </a:spcBef>
              <a:spcAft>
                <a:spcPts val="0"/>
              </a:spcAft>
              <a:buSzPts val="688"/>
              <a:buNone/>
            </a:pPr>
            <a:r>
              <a:rPr b="1" lang="en" sz="800">
                <a:latin typeface="Raleway"/>
                <a:ea typeface="Raleway"/>
                <a:cs typeface="Raleway"/>
                <a:sym typeface="Raleway"/>
              </a:rPr>
              <a:t>2</a:t>
            </a:r>
            <a:r>
              <a:rPr lang="en" sz="800">
                <a:latin typeface="Raleway"/>
                <a:ea typeface="Raleway"/>
                <a:cs typeface="Raleway"/>
                <a:sym typeface="Raleway"/>
              </a:rPr>
              <a:t>. Removed unnecessary columns.</a:t>
            </a:r>
            <a:endParaRPr sz="800">
              <a:latin typeface="Raleway"/>
              <a:ea typeface="Raleway"/>
              <a:cs typeface="Raleway"/>
              <a:sym typeface="Raleway"/>
            </a:endParaRPr>
          </a:p>
          <a:p>
            <a:pPr indent="0" lvl="0" marL="0" rtl="0" algn="l">
              <a:lnSpc>
                <a:spcPct val="80000"/>
              </a:lnSpc>
              <a:spcBef>
                <a:spcPts val="1200"/>
              </a:spcBef>
              <a:spcAft>
                <a:spcPts val="0"/>
              </a:spcAft>
              <a:buSzPts val="688"/>
              <a:buNone/>
            </a:pPr>
            <a:r>
              <a:rPr b="1" lang="en" sz="800">
                <a:latin typeface="Raleway"/>
                <a:ea typeface="Raleway"/>
                <a:cs typeface="Raleway"/>
                <a:sym typeface="Raleway"/>
              </a:rPr>
              <a:t>3</a:t>
            </a:r>
            <a:r>
              <a:rPr lang="en" sz="800">
                <a:latin typeface="Raleway"/>
                <a:ea typeface="Raleway"/>
                <a:cs typeface="Raleway"/>
                <a:sym typeface="Raleway"/>
              </a:rPr>
              <a:t>. Converted date columns to datetime format.</a:t>
            </a:r>
            <a:endParaRPr sz="800">
              <a:latin typeface="Raleway"/>
              <a:ea typeface="Raleway"/>
              <a:cs typeface="Raleway"/>
              <a:sym typeface="Raleway"/>
            </a:endParaRPr>
          </a:p>
          <a:p>
            <a:pPr indent="0" lvl="0" marL="0" rtl="0" algn="l">
              <a:lnSpc>
                <a:spcPct val="80000"/>
              </a:lnSpc>
              <a:spcBef>
                <a:spcPts val="1200"/>
              </a:spcBef>
              <a:spcAft>
                <a:spcPts val="0"/>
              </a:spcAft>
              <a:buSzPts val="688"/>
              <a:buNone/>
            </a:pPr>
            <a:r>
              <a:rPr b="1" lang="en" sz="800">
                <a:latin typeface="Raleway"/>
                <a:ea typeface="Raleway"/>
                <a:cs typeface="Raleway"/>
                <a:sym typeface="Raleway"/>
              </a:rPr>
              <a:t>4</a:t>
            </a:r>
            <a:r>
              <a:rPr lang="en" sz="800">
                <a:latin typeface="Raleway"/>
                <a:ea typeface="Raleway"/>
                <a:cs typeface="Raleway"/>
                <a:sym typeface="Raleway"/>
              </a:rPr>
              <a:t>. Merged data frames.</a:t>
            </a:r>
            <a:endParaRPr sz="800">
              <a:latin typeface="Raleway"/>
              <a:ea typeface="Raleway"/>
              <a:cs typeface="Raleway"/>
              <a:sym typeface="Raleway"/>
            </a:endParaRPr>
          </a:p>
          <a:p>
            <a:pPr indent="0" lvl="0" marL="0" rtl="0" algn="l">
              <a:lnSpc>
                <a:spcPct val="105000"/>
              </a:lnSpc>
              <a:spcBef>
                <a:spcPts val="1200"/>
              </a:spcBef>
              <a:spcAft>
                <a:spcPts val="1200"/>
              </a:spcAft>
              <a:buSzPts val="688"/>
              <a:buNone/>
            </a:pPr>
            <a:r>
              <a:rPr lang="en" sz="800">
                <a:latin typeface="Raleway"/>
                <a:ea typeface="Raleway"/>
                <a:cs typeface="Raleway"/>
                <a:sym typeface="Raleway"/>
              </a:rPr>
              <a:t>• Selected the top </a:t>
            </a:r>
            <a:r>
              <a:rPr b="1" lang="en" sz="800">
                <a:latin typeface="Raleway"/>
                <a:ea typeface="Raleway"/>
                <a:cs typeface="Raleway"/>
                <a:sym typeface="Raleway"/>
              </a:rPr>
              <a:t>50 countries</a:t>
            </a:r>
            <a:r>
              <a:rPr lang="en" sz="800">
                <a:latin typeface="Raleway"/>
                <a:ea typeface="Raleway"/>
                <a:cs typeface="Raleway"/>
                <a:sym typeface="Raleway"/>
              </a:rPr>
              <a:t> with the highest total cases in </a:t>
            </a:r>
            <a:r>
              <a:rPr b="1" lang="en" sz="800">
                <a:latin typeface="Raleway"/>
                <a:ea typeface="Raleway"/>
                <a:cs typeface="Raleway"/>
                <a:sym typeface="Raleway"/>
              </a:rPr>
              <a:t>2020</a:t>
            </a:r>
            <a:r>
              <a:rPr lang="en" sz="800">
                <a:latin typeface="Raleway"/>
                <a:ea typeface="Raleway"/>
                <a:cs typeface="Raleway"/>
                <a:sym typeface="Raleway"/>
              </a:rPr>
              <a:t> for the global dataset to ensure a more focused analysis.</a:t>
            </a:r>
            <a:endParaRPr sz="800">
              <a:latin typeface="Raleway"/>
              <a:ea typeface="Raleway"/>
              <a:cs typeface="Raleway"/>
              <a:sym typeface="Raleway"/>
            </a:endParaRPr>
          </a:p>
        </p:txBody>
      </p:sp>
      <p:sp>
        <p:nvSpPr>
          <p:cNvPr id="159" name="Google Shape;159;p23"/>
          <p:cNvSpPr txBox="1"/>
          <p:nvPr>
            <p:ph type="title"/>
          </p:nvPr>
        </p:nvSpPr>
        <p:spPr>
          <a:xfrm>
            <a:off x="6899900" y="759925"/>
            <a:ext cx="1854600" cy="27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Type of data used</a:t>
            </a:r>
            <a:endParaRPr sz="1100"/>
          </a:p>
        </p:txBody>
      </p:sp>
      <p:sp>
        <p:nvSpPr>
          <p:cNvPr id="160" name="Google Shape;160;p23"/>
          <p:cNvSpPr txBox="1"/>
          <p:nvPr>
            <p:ph idx="4294967295" type="body"/>
          </p:nvPr>
        </p:nvSpPr>
        <p:spPr>
          <a:xfrm>
            <a:off x="6899900" y="1333750"/>
            <a:ext cx="1854600" cy="33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800" u="sng">
                <a:solidFill>
                  <a:schemeClr val="hlink"/>
                </a:solidFill>
                <a:latin typeface="Raleway"/>
                <a:ea typeface="Raleway"/>
                <a:cs typeface="Raleway"/>
                <a:sym typeface="Raleway"/>
                <a:hlinkClick r:id="rId3"/>
              </a:rPr>
              <a:t>COVID-19 Data (John Hopkins University)</a:t>
            </a:r>
            <a:r>
              <a:rPr lang="en" sz="800" u="sng">
                <a:solidFill>
                  <a:schemeClr val="hlink"/>
                </a:solidFill>
                <a:latin typeface="Raleway"/>
                <a:ea typeface="Raleway"/>
                <a:cs typeface="Raleway"/>
                <a:sym typeface="Raleway"/>
                <a:hlinkClick r:id="rId4"/>
              </a:rPr>
              <a:t>  </a:t>
            </a:r>
            <a:br>
              <a:rPr lang="en" sz="800" u="sng">
                <a:solidFill>
                  <a:schemeClr val="hlink"/>
                </a:solidFill>
                <a:latin typeface="Raleway"/>
                <a:ea typeface="Raleway"/>
                <a:cs typeface="Raleway"/>
                <a:sym typeface="Raleway"/>
                <a:hlinkClick r:id="rId5"/>
              </a:rPr>
            </a:br>
            <a:r>
              <a:rPr b="1" lang="en" sz="800" u="sng">
                <a:solidFill>
                  <a:schemeClr val="hlink"/>
                </a:solidFill>
                <a:latin typeface="Raleway"/>
                <a:ea typeface="Raleway"/>
                <a:cs typeface="Raleway"/>
                <a:sym typeface="Raleway"/>
                <a:hlinkClick r:id="rId6"/>
              </a:rPr>
              <a:t>Source</a:t>
            </a:r>
            <a:r>
              <a:rPr lang="en" sz="800" u="sng">
                <a:solidFill>
                  <a:schemeClr val="hlink"/>
                </a:solidFill>
                <a:latin typeface="Raleway"/>
                <a:ea typeface="Raleway"/>
                <a:cs typeface="Raleway"/>
                <a:sym typeface="Raleway"/>
                <a:hlinkClick r:id="rId7"/>
              </a:rPr>
              <a:t>:</a:t>
            </a:r>
            <a:br>
              <a:rPr lang="en" sz="800">
                <a:latin typeface="Raleway"/>
                <a:ea typeface="Raleway"/>
                <a:cs typeface="Raleway"/>
                <a:sym typeface="Raleway"/>
              </a:rPr>
            </a:br>
            <a:r>
              <a:rPr b="1" lang="en" sz="800">
                <a:latin typeface="Raleway"/>
                <a:ea typeface="Raleway"/>
                <a:cs typeface="Raleway"/>
                <a:sym typeface="Raleway"/>
              </a:rPr>
              <a:t>Key metrics:  </a:t>
            </a:r>
            <a:br>
              <a:rPr lang="en" sz="800">
                <a:latin typeface="Raleway"/>
                <a:ea typeface="Raleway"/>
                <a:cs typeface="Raleway"/>
                <a:sym typeface="Raleway"/>
              </a:rPr>
            </a:br>
            <a:r>
              <a:rPr lang="en" sz="800">
                <a:latin typeface="Raleway"/>
                <a:ea typeface="Raleway"/>
                <a:cs typeface="Raleway"/>
                <a:sym typeface="Raleway"/>
              </a:rPr>
              <a:t>Daily confirmed cases   by  country and region.</a:t>
            </a:r>
            <a:endParaRPr sz="800">
              <a:latin typeface="Raleway"/>
              <a:ea typeface="Raleway"/>
              <a:cs typeface="Raleway"/>
              <a:sym typeface="Raleway"/>
            </a:endParaRPr>
          </a:p>
          <a:p>
            <a:pPr indent="0" lvl="0" marL="0" rtl="0" algn="l">
              <a:spcBef>
                <a:spcPts val="1200"/>
              </a:spcBef>
              <a:spcAft>
                <a:spcPts val="0"/>
              </a:spcAft>
              <a:buNone/>
            </a:pPr>
            <a:r>
              <a:rPr b="1" lang="en" sz="800" u="sng">
                <a:solidFill>
                  <a:schemeClr val="hlink"/>
                </a:solidFill>
                <a:latin typeface="Raleway"/>
                <a:ea typeface="Raleway"/>
                <a:cs typeface="Raleway"/>
                <a:sym typeface="Raleway"/>
                <a:hlinkClick r:id="rId8"/>
              </a:rPr>
              <a:t>World Population Data</a:t>
            </a:r>
            <a:r>
              <a:rPr lang="en" sz="800" u="sng">
                <a:solidFill>
                  <a:schemeClr val="hlink"/>
                </a:solidFill>
                <a:latin typeface="Raleway"/>
                <a:ea typeface="Raleway"/>
                <a:cs typeface="Raleway"/>
                <a:sym typeface="Raleway"/>
                <a:hlinkClick r:id="rId9"/>
              </a:rPr>
              <a:t>  </a:t>
            </a:r>
            <a:br>
              <a:rPr lang="en" sz="800" u="sng">
                <a:solidFill>
                  <a:schemeClr val="hlink"/>
                </a:solidFill>
                <a:latin typeface="Raleway"/>
                <a:ea typeface="Raleway"/>
                <a:cs typeface="Raleway"/>
                <a:sym typeface="Raleway"/>
                <a:hlinkClick r:id="rId10"/>
              </a:rPr>
            </a:br>
            <a:r>
              <a:rPr b="1" lang="en" sz="800" u="sng">
                <a:solidFill>
                  <a:schemeClr val="hlink"/>
                </a:solidFill>
                <a:latin typeface="Raleway"/>
                <a:ea typeface="Raleway"/>
                <a:cs typeface="Raleway"/>
                <a:sym typeface="Raleway"/>
                <a:hlinkClick r:id="rId11"/>
              </a:rPr>
              <a:t>Source</a:t>
            </a:r>
            <a:r>
              <a:rPr lang="en" sz="800" u="sng">
                <a:solidFill>
                  <a:schemeClr val="hlink"/>
                </a:solidFill>
                <a:latin typeface="Raleway"/>
                <a:ea typeface="Raleway"/>
                <a:cs typeface="Raleway"/>
                <a:sym typeface="Raleway"/>
                <a:hlinkClick r:id="rId12"/>
              </a:rPr>
              <a:t>: </a:t>
            </a:r>
            <a:br>
              <a:rPr lang="en" sz="800">
                <a:latin typeface="Raleway"/>
                <a:ea typeface="Raleway"/>
                <a:cs typeface="Raleway"/>
                <a:sym typeface="Raleway"/>
              </a:rPr>
            </a:br>
            <a:r>
              <a:rPr b="1" lang="en" sz="800">
                <a:latin typeface="Raleway"/>
                <a:ea typeface="Raleway"/>
                <a:cs typeface="Raleway"/>
                <a:sym typeface="Raleway"/>
              </a:rPr>
              <a:t>Key metrics: </a:t>
            </a:r>
            <a:r>
              <a:rPr lang="en" sz="800">
                <a:latin typeface="Raleway"/>
                <a:ea typeface="Raleway"/>
                <a:cs typeface="Raleway"/>
                <a:sym typeface="Raleway"/>
              </a:rPr>
              <a:t> </a:t>
            </a:r>
            <a:br>
              <a:rPr lang="en" sz="800">
                <a:latin typeface="Raleway"/>
                <a:ea typeface="Raleway"/>
                <a:cs typeface="Raleway"/>
                <a:sym typeface="Raleway"/>
              </a:rPr>
            </a:br>
            <a:r>
              <a:rPr lang="en" sz="800">
                <a:latin typeface="Raleway"/>
                <a:ea typeface="Raleway"/>
                <a:cs typeface="Raleway"/>
                <a:sym typeface="Raleway"/>
              </a:rPr>
              <a:t>Population estimates for countries worldwide; used to compare COVID-19 cases relative to population size.</a:t>
            </a:r>
            <a:endParaRPr sz="800">
              <a:latin typeface="Raleway"/>
              <a:ea typeface="Raleway"/>
              <a:cs typeface="Raleway"/>
              <a:sym typeface="Raleway"/>
            </a:endParaRPr>
          </a:p>
          <a:p>
            <a:pPr indent="0" lvl="0" marL="0" rtl="0" algn="l">
              <a:spcBef>
                <a:spcPts val="1200"/>
              </a:spcBef>
              <a:spcAft>
                <a:spcPts val="0"/>
              </a:spcAft>
              <a:buNone/>
            </a:pPr>
            <a:r>
              <a:rPr b="1" lang="en" sz="800" u="sng">
                <a:solidFill>
                  <a:schemeClr val="hlink"/>
                </a:solidFill>
                <a:latin typeface="Raleway"/>
                <a:ea typeface="Raleway"/>
                <a:cs typeface="Raleway"/>
                <a:sym typeface="Raleway"/>
                <a:hlinkClick r:id="rId13"/>
              </a:rPr>
              <a:t>U.S. Population by state data</a:t>
            </a:r>
            <a:br>
              <a:rPr b="1" lang="en" sz="800" u="sng">
                <a:solidFill>
                  <a:schemeClr val="hlink"/>
                </a:solidFill>
                <a:latin typeface="Raleway"/>
                <a:ea typeface="Raleway"/>
                <a:cs typeface="Raleway"/>
                <a:sym typeface="Raleway"/>
                <a:hlinkClick r:id="rId14"/>
              </a:rPr>
            </a:br>
            <a:r>
              <a:rPr b="1" lang="en" sz="800" u="sng">
                <a:solidFill>
                  <a:schemeClr val="hlink"/>
                </a:solidFill>
                <a:latin typeface="Raleway"/>
                <a:ea typeface="Raleway"/>
                <a:cs typeface="Raleway"/>
                <a:sym typeface="Raleway"/>
                <a:hlinkClick r:id="rId15"/>
              </a:rPr>
              <a:t>source:</a:t>
            </a:r>
            <a:r>
              <a:rPr b="1" lang="en" sz="800">
                <a:latin typeface="Raleway"/>
                <a:ea typeface="Raleway"/>
                <a:cs typeface="Raleway"/>
                <a:sym typeface="Raleway"/>
              </a:rPr>
              <a:t> </a:t>
            </a:r>
            <a:br>
              <a:rPr lang="en" sz="800">
                <a:latin typeface="Raleway"/>
                <a:ea typeface="Raleway"/>
                <a:cs typeface="Raleway"/>
                <a:sym typeface="Raleway"/>
              </a:rPr>
            </a:br>
            <a:r>
              <a:rPr b="1" lang="en" sz="800">
                <a:latin typeface="Raleway"/>
                <a:ea typeface="Raleway"/>
                <a:cs typeface="Raleway"/>
                <a:sym typeface="Raleway"/>
              </a:rPr>
              <a:t>Key metrics:  </a:t>
            </a:r>
            <a:br>
              <a:rPr lang="en" sz="800">
                <a:latin typeface="Raleway"/>
                <a:ea typeface="Raleway"/>
                <a:cs typeface="Raleway"/>
                <a:sym typeface="Raleway"/>
              </a:rPr>
            </a:br>
            <a:r>
              <a:rPr lang="en" sz="800">
                <a:latin typeface="Raleway"/>
                <a:ea typeface="Raleway"/>
                <a:cs typeface="Raleway"/>
                <a:sym typeface="Raleway"/>
              </a:rPr>
              <a:t>Population figures for individual U.S. states; used to normalize COVID-19 cases for</a:t>
            </a:r>
            <a:br>
              <a:rPr lang="en" sz="800">
                <a:latin typeface="Raleway"/>
                <a:ea typeface="Raleway"/>
                <a:cs typeface="Raleway"/>
                <a:sym typeface="Raleway"/>
              </a:rPr>
            </a:br>
            <a:r>
              <a:rPr lang="en" sz="800">
                <a:latin typeface="Raleway"/>
                <a:ea typeface="Raleway"/>
                <a:cs typeface="Raleway"/>
                <a:sym typeface="Raleway"/>
              </a:rPr>
              <a:t>state-level analysis. </a:t>
            </a:r>
            <a:br>
              <a:rPr b="1" lang="en" sz="800">
                <a:latin typeface="Raleway"/>
                <a:ea typeface="Raleway"/>
                <a:cs typeface="Raleway"/>
                <a:sym typeface="Raleway"/>
              </a:rPr>
            </a:br>
            <a:endParaRPr b="1" sz="800">
              <a:latin typeface="Raleway"/>
              <a:ea typeface="Raleway"/>
              <a:cs typeface="Raleway"/>
              <a:sym typeface="Raleway"/>
            </a:endParaRPr>
          </a:p>
          <a:p>
            <a:pPr indent="0" lvl="0" marL="0" rtl="0" algn="l">
              <a:spcBef>
                <a:spcPts val="1200"/>
              </a:spcBef>
              <a:spcAft>
                <a:spcPts val="0"/>
              </a:spcAft>
              <a:buNone/>
            </a:pPr>
            <a:br>
              <a:rPr lang="en" sz="800">
                <a:latin typeface="Raleway"/>
                <a:ea typeface="Raleway"/>
                <a:cs typeface="Raleway"/>
                <a:sym typeface="Raleway"/>
              </a:rPr>
            </a:br>
            <a:endParaRPr sz="800">
              <a:latin typeface="Raleway"/>
              <a:ea typeface="Raleway"/>
              <a:cs typeface="Raleway"/>
              <a:sym typeface="Raleway"/>
            </a:endParaRPr>
          </a:p>
          <a:p>
            <a:pPr indent="0" lvl="0" marL="0" rtl="0" algn="l">
              <a:spcBef>
                <a:spcPts val="1200"/>
              </a:spcBef>
              <a:spcAft>
                <a:spcPts val="1200"/>
              </a:spcAft>
              <a:buNone/>
            </a:pPr>
            <a:r>
              <a:t/>
            </a:r>
            <a:endParaRPr sz="800">
              <a:latin typeface="Raleway"/>
              <a:ea typeface="Raleway"/>
              <a:cs typeface="Raleway"/>
              <a:sym typeface="Raleway"/>
            </a:endParaRPr>
          </a:p>
        </p:txBody>
      </p:sp>
      <p:sp>
        <p:nvSpPr>
          <p:cNvPr id="161" name="Google Shape;161;p23"/>
          <p:cNvSpPr txBox="1"/>
          <p:nvPr/>
        </p:nvSpPr>
        <p:spPr>
          <a:xfrm>
            <a:off x="423600" y="4742800"/>
            <a:ext cx="33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Raleway"/>
                <a:ea typeface="Raleway"/>
                <a:cs typeface="Raleway"/>
                <a:sym typeface="Raleway"/>
              </a:rPr>
              <a:t>Kiryl, 7</a:t>
            </a:r>
            <a:endParaRPr b="1" sz="800">
              <a:solidFill>
                <a:schemeClr val="dk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423600" y="949900"/>
            <a:ext cx="8296800" cy="4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1600">
                <a:solidFill>
                  <a:schemeClr val="dk2"/>
                </a:solidFill>
              </a:rPr>
              <a:t>Conclusion</a:t>
            </a:r>
            <a:endParaRPr sz="1600"/>
          </a:p>
        </p:txBody>
      </p:sp>
      <p:sp>
        <p:nvSpPr>
          <p:cNvPr id="167" name="Google Shape;167;p24"/>
          <p:cNvSpPr txBox="1"/>
          <p:nvPr/>
        </p:nvSpPr>
        <p:spPr>
          <a:xfrm>
            <a:off x="423600" y="1469300"/>
            <a:ext cx="82968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The data highlights the rapid global spread of COVID-19 in 2020, with major surges after the pandemic declaration in March. The U.S. recorded the highest cases, followed by </a:t>
            </a:r>
            <a:r>
              <a:rPr b="1" lang="en" sz="1500">
                <a:solidFill>
                  <a:schemeClr val="dk2"/>
                </a:solidFill>
                <a:latin typeface="Raleway"/>
                <a:ea typeface="Raleway"/>
                <a:cs typeface="Raleway"/>
                <a:sym typeface="Raleway"/>
              </a:rPr>
              <a:t>India</a:t>
            </a:r>
            <a:r>
              <a:rPr lang="en" sz="1500">
                <a:solidFill>
                  <a:schemeClr val="dk2"/>
                </a:solidFill>
                <a:latin typeface="Raleway"/>
                <a:ea typeface="Raleway"/>
                <a:cs typeface="Raleway"/>
                <a:sym typeface="Raleway"/>
              </a:rPr>
              <a:t>,</a:t>
            </a:r>
            <a:r>
              <a:rPr b="1" lang="en" sz="1500">
                <a:solidFill>
                  <a:schemeClr val="dk2"/>
                </a:solidFill>
                <a:latin typeface="Raleway"/>
                <a:ea typeface="Raleway"/>
                <a:cs typeface="Raleway"/>
                <a:sym typeface="Raleway"/>
              </a:rPr>
              <a:t> Brazil</a:t>
            </a:r>
            <a:r>
              <a:rPr lang="en" sz="1500">
                <a:solidFill>
                  <a:schemeClr val="dk2"/>
                </a:solidFill>
                <a:latin typeface="Raleway"/>
                <a:ea typeface="Raleway"/>
                <a:cs typeface="Raleway"/>
                <a:sym typeface="Raleway"/>
              </a:rPr>
              <a:t>,</a:t>
            </a:r>
            <a:r>
              <a:rPr b="1" lang="en" sz="1500">
                <a:solidFill>
                  <a:schemeClr val="dk2"/>
                </a:solidFill>
                <a:latin typeface="Raleway"/>
                <a:ea typeface="Raleway"/>
                <a:cs typeface="Raleway"/>
                <a:sym typeface="Raleway"/>
              </a:rPr>
              <a:t> Russia</a:t>
            </a:r>
            <a:r>
              <a:rPr lang="en" sz="1500">
                <a:solidFill>
                  <a:schemeClr val="dk2"/>
                </a:solidFill>
                <a:latin typeface="Raleway"/>
                <a:ea typeface="Raleway"/>
                <a:cs typeface="Raleway"/>
                <a:sym typeface="Raleway"/>
              </a:rPr>
              <a:t>,</a:t>
            </a:r>
            <a:r>
              <a:rPr b="1" lang="en" sz="1500">
                <a:solidFill>
                  <a:schemeClr val="dk2"/>
                </a:solidFill>
                <a:latin typeface="Raleway"/>
                <a:ea typeface="Raleway"/>
                <a:cs typeface="Raleway"/>
                <a:sym typeface="Raleway"/>
              </a:rPr>
              <a:t> </a:t>
            </a:r>
            <a:r>
              <a:rPr lang="en" sz="1500">
                <a:solidFill>
                  <a:schemeClr val="dk2"/>
                </a:solidFill>
                <a:latin typeface="Raleway"/>
                <a:ea typeface="Raleway"/>
                <a:cs typeface="Raleway"/>
                <a:sym typeface="Raleway"/>
              </a:rPr>
              <a:t>and </a:t>
            </a:r>
            <a:r>
              <a:rPr b="1" lang="en" sz="1500">
                <a:solidFill>
                  <a:schemeClr val="dk2"/>
                </a:solidFill>
                <a:latin typeface="Raleway"/>
                <a:ea typeface="Raleway"/>
                <a:cs typeface="Raleway"/>
                <a:sym typeface="Raleway"/>
              </a:rPr>
              <a:t>France</a:t>
            </a:r>
            <a:r>
              <a:rPr lang="en" sz="1500">
                <a:solidFill>
                  <a:schemeClr val="dk2"/>
                </a:solidFill>
                <a:latin typeface="Raleway"/>
                <a:ea typeface="Raleway"/>
                <a:cs typeface="Raleway"/>
                <a:sym typeface="Raleway"/>
              </a:rPr>
              <a:t>.</a:t>
            </a:r>
            <a:br>
              <a:rPr lang="en"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323850" lvl="0" marL="457200" rtl="0" algn="l">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In the U.S., </a:t>
            </a:r>
            <a:r>
              <a:rPr b="1" lang="en" sz="1500">
                <a:solidFill>
                  <a:schemeClr val="dk2"/>
                </a:solidFill>
                <a:latin typeface="Raleway"/>
                <a:ea typeface="Raleway"/>
                <a:cs typeface="Raleway"/>
                <a:sym typeface="Raleway"/>
              </a:rPr>
              <a:t>California</a:t>
            </a:r>
            <a:r>
              <a:rPr lang="en" sz="1500">
                <a:solidFill>
                  <a:schemeClr val="dk2"/>
                </a:solidFill>
                <a:latin typeface="Raleway"/>
                <a:ea typeface="Raleway"/>
                <a:cs typeface="Raleway"/>
                <a:sym typeface="Raleway"/>
              </a:rPr>
              <a:t>, </a:t>
            </a:r>
            <a:r>
              <a:rPr b="1" lang="en" sz="1500">
                <a:solidFill>
                  <a:schemeClr val="dk2"/>
                </a:solidFill>
                <a:latin typeface="Raleway"/>
                <a:ea typeface="Raleway"/>
                <a:cs typeface="Raleway"/>
                <a:sym typeface="Raleway"/>
              </a:rPr>
              <a:t>Texas</a:t>
            </a:r>
            <a:r>
              <a:rPr lang="en" sz="1500">
                <a:solidFill>
                  <a:schemeClr val="dk2"/>
                </a:solidFill>
                <a:latin typeface="Raleway"/>
                <a:ea typeface="Raleway"/>
                <a:cs typeface="Raleway"/>
                <a:sym typeface="Raleway"/>
              </a:rPr>
              <a:t>, </a:t>
            </a:r>
            <a:r>
              <a:rPr b="1" lang="en" sz="1500">
                <a:solidFill>
                  <a:schemeClr val="dk2"/>
                </a:solidFill>
                <a:latin typeface="Raleway"/>
                <a:ea typeface="Raleway"/>
                <a:cs typeface="Raleway"/>
                <a:sym typeface="Raleway"/>
              </a:rPr>
              <a:t>Florida</a:t>
            </a:r>
            <a:r>
              <a:rPr lang="en" sz="1500">
                <a:solidFill>
                  <a:schemeClr val="dk2"/>
                </a:solidFill>
                <a:latin typeface="Raleway"/>
                <a:ea typeface="Raleway"/>
                <a:cs typeface="Raleway"/>
                <a:sym typeface="Raleway"/>
              </a:rPr>
              <a:t>, and </a:t>
            </a:r>
            <a:r>
              <a:rPr b="1" lang="en" sz="1500">
                <a:solidFill>
                  <a:schemeClr val="dk2"/>
                </a:solidFill>
                <a:latin typeface="Raleway"/>
                <a:ea typeface="Raleway"/>
                <a:cs typeface="Raleway"/>
                <a:sym typeface="Raleway"/>
              </a:rPr>
              <a:t>New York </a:t>
            </a:r>
            <a:r>
              <a:rPr lang="en" sz="1500">
                <a:solidFill>
                  <a:schemeClr val="dk2"/>
                </a:solidFill>
                <a:latin typeface="Raleway"/>
                <a:ea typeface="Raleway"/>
                <a:cs typeface="Raleway"/>
                <a:sym typeface="Raleway"/>
              </a:rPr>
              <a:t>were most affected. </a:t>
            </a:r>
            <a:r>
              <a:rPr b="1" lang="en" sz="1500">
                <a:solidFill>
                  <a:schemeClr val="dk2"/>
                </a:solidFill>
                <a:latin typeface="Raleway"/>
                <a:ea typeface="Raleway"/>
                <a:cs typeface="Raleway"/>
                <a:sym typeface="Raleway"/>
              </a:rPr>
              <a:t>India’s </a:t>
            </a:r>
            <a:r>
              <a:rPr lang="en" sz="1500">
                <a:solidFill>
                  <a:schemeClr val="dk2"/>
                </a:solidFill>
                <a:latin typeface="Raleway"/>
                <a:ea typeface="Raleway"/>
                <a:cs typeface="Raleway"/>
                <a:sym typeface="Raleway"/>
              </a:rPr>
              <a:t>mid-year surge made it the second hardest-hit country, while </a:t>
            </a:r>
            <a:r>
              <a:rPr b="1" lang="en" sz="1500">
                <a:solidFill>
                  <a:schemeClr val="dk2"/>
                </a:solidFill>
                <a:latin typeface="Raleway"/>
                <a:ea typeface="Raleway"/>
                <a:cs typeface="Raleway"/>
                <a:sym typeface="Raleway"/>
              </a:rPr>
              <a:t>China </a:t>
            </a:r>
            <a:r>
              <a:rPr lang="en" sz="1500">
                <a:solidFill>
                  <a:schemeClr val="dk2"/>
                </a:solidFill>
                <a:latin typeface="Raleway"/>
                <a:ea typeface="Raleway"/>
                <a:cs typeface="Raleway"/>
                <a:sym typeface="Raleway"/>
              </a:rPr>
              <a:t>did not rank among the highest.</a:t>
            </a:r>
            <a:br>
              <a:rPr lang="en" sz="1500">
                <a:solidFill>
                  <a:schemeClr val="dk2"/>
                </a:solidFill>
                <a:latin typeface="Raleway"/>
                <a:ea typeface="Raleway"/>
                <a:cs typeface="Raleway"/>
                <a:sym typeface="Raleway"/>
              </a:rPr>
            </a:br>
            <a:endParaRPr sz="1500">
              <a:solidFill>
                <a:schemeClr val="dk2"/>
              </a:solidFill>
              <a:latin typeface="Raleway"/>
              <a:ea typeface="Raleway"/>
              <a:cs typeface="Raleway"/>
              <a:sym typeface="Raleway"/>
            </a:endParaRPr>
          </a:p>
          <a:p>
            <a:pPr indent="-323850" lvl="0" marL="457200" rtl="0" algn="l">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With vaccines approved in December, their impact was not yet reflected. These trends underscore regional differences in the pandemic’s trajectory and response.</a:t>
            </a:r>
            <a:endParaRPr sz="1500">
              <a:solidFill>
                <a:schemeClr val="dk2"/>
              </a:solidFill>
              <a:latin typeface="Raleway"/>
              <a:ea typeface="Raleway"/>
              <a:cs typeface="Raleway"/>
              <a:sym typeface="Raleway"/>
            </a:endParaRPr>
          </a:p>
          <a:p>
            <a:pPr indent="0" lvl="0" marL="0" rtl="0" algn="l">
              <a:spcBef>
                <a:spcPts val="0"/>
              </a:spcBef>
              <a:spcAft>
                <a:spcPts val="0"/>
              </a:spcAft>
              <a:buNone/>
            </a:pPr>
            <a:r>
              <a:t/>
            </a:r>
            <a:endParaRPr sz="1500">
              <a:solidFill>
                <a:schemeClr val="dk2"/>
              </a:solidFill>
              <a:latin typeface="Lato"/>
              <a:ea typeface="Lato"/>
              <a:cs typeface="Lato"/>
              <a:sym typeface="Lato"/>
            </a:endParaRPr>
          </a:p>
        </p:txBody>
      </p:sp>
      <p:sp>
        <p:nvSpPr>
          <p:cNvPr id="168" name="Google Shape;168;p24"/>
          <p:cNvSpPr txBox="1"/>
          <p:nvPr/>
        </p:nvSpPr>
        <p:spPr>
          <a:xfrm>
            <a:off x="423600" y="4742800"/>
            <a:ext cx="33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Raleway"/>
                <a:ea typeface="Raleway"/>
                <a:cs typeface="Raleway"/>
                <a:sym typeface="Raleway"/>
              </a:rPr>
              <a:t>Kiryl, 8</a:t>
            </a:r>
            <a:endParaRPr b="1" sz="800">
              <a:solidFill>
                <a:schemeClr val="dk2"/>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265500" y="724200"/>
            <a:ext cx="4045200" cy="7917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lang="en"/>
              <a:t>Vaccinations</a:t>
            </a:r>
            <a:endParaRPr/>
          </a:p>
        </p:txBody>
      </p:sp>
      <p:sp>
        <p:nvSpPr>
          <p:cNvPr id="174" name="Google Shape;174;p25"/>
          <p:cNvSpPr txBox="1"/>
          <p:nvPr>
            <p:ph idx="1" type="subTitle"/>
          </p:nvPr>
        </p:nvSpPr>
        <p:spPr>
          <a:xfrm>
            <a:off x="265500" y="2003952"/>
            <a:ext cx="4045200" cy="2076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a:t>Which countries have the highest covid death rates?</a:t>
            </a:r>
            <a:endParaRPr/>
          </a:p>
          <a:p>
            <a:pPr indent="0" lvl="0" marL="457200" rtl="0" algn="l">
              <a:spcBef>
                <a:spcPts val="0"/>
              </a:spcBef>
              <a:spcAft>
                <a:spcPts val="0"/>
              </a:spcAft>
              <a:buNone/>
            </a:pPr>
            <a:r>
              <a:t/>
            </a:r>
            <a:endParaRPr/>
          </a:p>
          <a:p>
            <a:pPr indent="-361950" lvl="0" marL="457200" rtl="0" algn="l">
              <a:spcBef>
                <a:spcPts val="0"/>
              </a:spcBef>
              <a:spcAft>
                <a:spcPts val="0"/>
              </a:spcAft>
              <a:buSzPts val="2100"/>
              <a:buChar char="●"/>
            </a:pPr>
            <a:r>
              <a:rPr lang="en"/>
              <a:t>How did global vaccination help reduce covid death?</a:t>
            </a:r>
            <a:endParaRPr/>
          </a:p>
          <a:p>
            <a:pPr indent="0" lvl="0" marL="457200" rtl="0" algn="l">
              <a:spcBef>
                <a:spcPts val="0"/>
              </a:spcBef>
              <a:spcAft>
                <a:spcPts val="0"/>
              </a:spcAft>
              <a:buNone/>
            </a:pPr>
            <a:r>
              <a:t/>
            </a:r>
            <a:endParaRPr/>
          </a:p>
        </p:txBody>
      </p:sp>
      <p:pic>
        <p:nvPicPr>
          <p:cNvPr id="175" name="Google Shape;175;p25"/>
          <p:cNvPicPr preferRelativeResize="0"/>
          <p:nvPr/>
        </p:nvPicPr>
        <p:blipFill>
          <a:blip r:embed="rId3">
            <a:alphaModFix/>
          </a:blip>
          <a:stretch>
            <a:fillRect/>
          </a:stretch>
        </p:blipFill>
        <p:spPr>
          <a:xfrm>
            <a:off x="4822875" y="724200"/>
            <a:ext cx="4045200" cy="347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1" name="Google Shape;181;p26"/>
          <p:cNvSpPr txBox="1"/>
          <p:nvPr>
            <p:ph idx="1" type="subTitle"/>
          </p:nvPr>
        </p:nvSpPr>
        <p:spPr>
          <a:xfrm>
            <a:off x="368975" y="3874225"/>
            <a:ext cx="8352900" cy="334800"/>
          </a:xfrm>
          <a:prstGeom prst="rect">
            <a:avLst/>
          </a:prstGeom>
        </p:spPr>
        <p:txBody>
          <a:bodyPr anchorCtr="0" anchor="b" bIns="91425" lIns="91425" spcFirstLastPara="1" rIns="91425" wrap="square" tIns="91425">
            <a:spAutoFit/>
          </a:bodyPr>
          <a:lstStyle/>
          <a:p>
            <a:pPr indent="0" lvl="0" marL="3200400" rtl="0" algn="l">
              <a:lnSpc>
                <a:spcPct val="80000"/>
              </a:lnSpc>
              <a:spcBef>
                <a:spcPts val="0"/>
              </a:spcBef>
              <a:spcAft>
                <a:spcPts val="0"/>
              </a:spcAft>
              <a:buNone/>
            </a:pPr>
            <a:r>
              <a:rPr lang="en" sz="1220">
                <a:solidFill>
                  <a:schemeClr val="dk2"/>
                </a:solidFill>
                <a:latin typeface="Arial"/>
                <a:ea typeface="Arial"/>
                <a:cs typeface="Arial"/>
                <a:sym typeface="Arial"/>
              </a:rPr>
              <a:t>Total Covid deaths </a:t>
            </a:r>
            <a:r>
              <a:rPr lang="en" sz="1220">
                <a:solidFill>
                  <a:schemeClr val="dk2"/>
                </a:solidFill>
                <a:latin typeface="Arial"/>
                <a:ea typeface="Arial"/>
                <a:cs typeface="Arial"/>
                <a:sym typeface="Arial"/>
              </a:rPr>
              <a:t>by Country</a:t>
            </a:r>
            <a:endParaRPr sz="1220">
              <a:solidFill>
                <a:schemeClr val="dk2"/>
              </a:solidFill>
              <a:latin typeface="Arial"/>
              <a:ea typeface="Arial"/>
              <a:cs typeface="Arial"/>
              <a:sym typeface="Arial"/>
            </a:endParaRPr>
          </a:p>
        </p:txBody>
      </p:sp>
      <p:sp>
        <p:nvSpPr>
          <p:cNvPr id="182" name="Google Shape;182;p26"/>
          <p:cNvSpPr txBox="1"/>
          <p:nvPr/>
        </p:nvSpPr>
        <p:spPr>
          <a:xfrm>
            <a:off x="420625" y="4176800"/>
            <a:ext cx="84348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Research has shown that these figures are an underestimate of the total pandemic death toll. This is because of limited testing, poorly functioning death registries, challenges in determining the cause of death, and disruptions during the pandemic. In addition to the reported deaths, excess mortality is also included in the statistics to account for unreported deaths by covid. Excess mortality is a statistical term that refers to the additional number of deaths, from all causes, during a crisis, above the level we expect to see in “normal” conditions.</a:t>
            </a:r>
            <a:endParaRPr sz="800">
              <a:solidFill>
                <a:schemeClr val="dk2"/>
              </a:solidFill>
              <a:latin typeface="Lato"/>
              <a:ea typeface="Lato"/>
              <a:cs typeface="Lato"/>
              <a:sym typeface="Lato"/>
            </a:endParaRPr>
          </a:p>
        </p:txBody>
      </p:sp>
      <p:sp>
        <p:nvSpPr>
          <p:cNvPr id="183" name="Google Shape;183;p26"/>
          <p:cNvSpPr txBox="1"/>
          <p:nvPr/>
        </p:nvSpPr>
        <p:spPr>
          <a:xfrm>
            <a:off x="442775" y="4781900"/>
            <a:ext cx="1143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700">
                <a:solidFill>
                  <a:schemeClr val="dk2"/>
                </a:solidFill>
                <a:latin typeface="Lato"/>
                <a:ea typeface="Lato"/>
                <a:cs typeface="Lato"/>
                <a:sym typeface="Lato"/>
              </a:rPr>
              <a:t>Laavanya</a:t>
            </a:r>
            <a:endParaRPr sz="1800">
              <a:solidFill>
                <a:schemeClr val="dk2"/>
              </a:solidFill>
              <a:latin typeface="Lato"/>
              <a:ea typeface="Lato"/>
              <a:cs typeface="Lato"/>
              <a:sym typeface="Lato"/>
            </a:endParaRPr>
          </a:p>
        </p:txBody>
      </p:sp>
      <p:pic>
        <p:nvPicPr>
          <p:cNvPr id="184" name="Google Shape;184;p26"/>
          <p:cNvPicPr preferRelativeResize="0"/>
          <p:nvPr/>
        </p:nvPicPr>
        <p:blipFill>
          <a:blip r:embed="rId3">
            <a:alphaModFix/>
          </a:blip>
          <a:stretch>
            <a:fillRect/>
          </a:stretch>
        </p:blipFill>
        <p:spPr>
          <a:xfrm>
            <a:off x="81175" y="375875"/>
            <a:ext cx="8959524" cy="343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0" name="Google Shape;190;p27"/>
          <p:cNvSpPr txBox="1"/>
          <p:nvPr>
            <p:ph idx="1" type="subTitle"/>
          </p:nvPr>
        </p:nvSpPr>
        <p:spPr>
          <a:xfrm>
            <a:off x="605125" y="3785700"/>
            <a:ext cx="8190300" cy="295200"/>
          </a:xfrm>
          <a:prstGeom prst="rect">
            <a:avLst/>
          </a:prstGeom>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b" bIns="91425" lIns="91425" spcFirstLastPara="1" rIns="91425" wrap="square" tIns="91425">
            <a:noAutofit/>
          </a:bodyPr>
          <a:lstStyle/>
          <a:p>
            <a:pPr indent="0" lvl="0" marL="3200400" rtl="0" algn="l">
              <a:lnSpc>
                <a:spcPct val="80000"/>
              </a:lnSpc>
              <a:spcBef>
                <a:spcPts val="0"/>
              </a:spcBef>
              <a:spcAft>
                <a:spcPts val="0"/>
              </a:spcAft>
              <a:buSzPts val="440"/>
              <a:buNone/>
            </a:pPr>
            <a:r>
              <a:rPr lang="en" sz="1220">
                <a:solidFill>
                  <a:srgbClr val="000000"/>
                </a:solidFill>
              </a:rPr>
              <a:t>Vaccinations by Country</a:t>
            </a:r>
            <a:endParaRPr sz="1220">
              <a:solidFill>
                <a:srgbClr val="000000"/>
              </a:solidFill>
            </a:endParaRPr>
          </a:p>
        </p:txBody>
      </p:sp>
      <p:sp>
        <p:nvSpPr>
          <p:cNvPr id="191" name="Google Shape;191;p27"/>
          <p:cNvSpPr txBox="1"/>
          <p:nvPr/>
        </p:nvSpPr>
        <p:spPr>
          <a:xfrm>
            <a:off x="221375" y="4796675"/>
            <a:ext cx="16530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Lato"/>
                <a:ea typeface="Lato"/>
                <a:cs typeface="Lato"/>
                <a:sym typeface="Lato"/>
              </a:rPr>
              <a:t>Laavanya</a:t>
            </a:r>
            <a:endParaRPr sz="700">
              <a:solidFill>
                <a:schemeClr val="dk2"/>
              </a:solidFill>
              <a:latin typeface="Lato"/>
              <a:ea typeface="Lato"/>
              <a:cs typeface="Lato"/>
              <a:sym typeface="Lato"/>
            </a:endParaRPr>
          </a:p>
        </p:txBody>
      </p:sp>
      <p:sp>
        <p:nvSpPr>
          <p:cNvPr id="192" name="Google Shape;192;p27"/>
          <p:cNvSpPr txBox="1"/>
          <p:nvPr/>
        </p:nvSpPr>
        <p:spPr>
          <a:xfrm>
            <a:off x="339450" y="4117750"/>
            <a:ext cx="8250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The vaccinations were first introduced in December 2020, the original COVID mRNA vaccines from both Pfizer and Moderna protected against the original SARS-CoV-2 virus. They have been replaced three times since then with shots targeting different iterations of the Omicron strain. As of April 13, 2024, 70.6 percent of people globally had received at least one dose of a COVID-19 vaccine. In low-income countries (LMICs), however, only 32.7 percent of people had received one dose. Approximately 5.18 billion people have completed the initial COVID-19 vaccination protocol. </a:t>
            </a:r>
            <a:endParaRPr sz="800">
              <a:solidFill>
                <a:schemeClr val="dk2"/>
              </a:solidFill>
              <a:latin typeface="Lato"/>
              <a:ea typeface="Lato"/>
              <a:cs typeface="Lato"/>
              <a:sym typeface="Lato"/>
            </a:endParaRPr>
          </a:p>
        </p:txBody>
      </p:sp>
      <p:pic>
        <p:nvPicPr>
          <p:cNvPr id="193" name="Google Shape;193;p27"/>
          <p:cNvPicPr preferRelativeResize="0"/>
          <p:nvPr/>
        </p:nvPicPr>
        <p:blipFill>
          <a:blip r:embed="rId3">
            <a:alphaModFix/>
          </a:blip>
          <a:stretch>
            <a:fillRect/>
          </a:stretch>
        </p:blipFill>
        <p:spPr>
          <a:xfrm>
            <a:off x="118075" y="184275"/>
            <a:ext cx="8862750" cy="3357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 name="Shape 197"/>
        <p:cNvGrpSpPr/>
        <p:nvPr/>
      </p:nvGrpSpPr>
      <p:grpSpPr>
        <a:xfrm>
          <a:off x="0" y="0"/>
          <a:ext cx="0" cy="0"/>
          <a:chOff x="0" y="0"/>
          <a:chExt cx="0" cy="0"/>
        </a:xfrm>
      </p:grpSpPr>
      <p:sp>
        <p:nvSpPr>
          <p:cNvPr id="198" name="Google Shape;198;p28"/>
          <p:cNvSpPr txBox="1"/>
          <p:nvPr/>
        </p:nvSpPr>
        <p:spPr>
          <a:xfrm>
            <a:off x="1250550" y="0"/>
            <a:ext cx="7959900" cy="53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50">
                <a:solidFill>
                  <a:schemeClr val="dk2"/>
                </a:solidFill>
              </a:rPr>
              <a:t> "Did the vaccine actually help prevent deaths?”</a:t>
            </a:r>
            <a:endParaRPr b="1" sz="2250">
              <a:solidFill>
                <a:schemeClr val="dk2"/>
              </a:solidFill>
            </a:endParaRPr>
          </a:p>
        </p:txBody>
      </p:sp>
      <p:pic>
        <p:nvPicPr>
          <p:cNvPr id="199" name="Google Shape;199;p28"/>
          <p:cNvPicPr preferRelativeResize="0"/>
          <p:nvPr/>
        </p:nvPicPr>
        <p:blipFill>
          <a:blip r:embed="rId3">
            <a:alphaModFix/>
          </a:blip>
          <a:stretch>
            <a:fillRect/>
          </a:stretch>
        </p:blipFill>
        <p:spPr>
          <a:xfrm>
            <a:off x="1114088" y="561250"/>
            <a:ext cx="6915824" cy="4021000"/>
          </a:xfrm>
          <a:prstGeom prst="rect">
            <a:avLst/>
          </a:prstGeom>
          <a:noFill/>
          <a:ln>
            <a:noFill/>
          </a:ln>
        </p:spPr>
      </p:pic>
      <p:sp>
        <p:nvSpPr>
          <p:cNvPr id="200" name="Google Shape;200;p28"/>
          <p:cNvSpPr txBox="1"/>
          <p:nvPr/>
        </p:nvSpPr>
        <p:spPr>
          <a:xfrm>
            <a:off x="1016250" y="4473525"/>
            <a:ext cx="8194200" cy="4824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Clr>
                <a:schemeClr val="dk2"/>
              </a:buClr>
              <a:buSzPts val="900"/>
              <a:buChar char="●"/>
            </a:pPr>
            <a:r>
              <a:rPr b="1" lang="en" sz="900">
                <a:solidFill>
                  <a:schemeClr val="dk2"/>
                </a:solidFill>
              </a:rPr>
              <a:t>Visualizations</a:t>
            </a:r>
            <a:r>
              <a:rPr lang="en" sz="900">
                <a:solidFill>
                  <a:schemeClr val="dk2"/>
                </a:solidFill>
              </a:rPr>
              <a:t>:</a:t>
            </a:r>
            <a:endParaRPr sz="900">
              <a:solidFill>
                <a:schemeClr val="dk2"/>
              </a:solidFill>
            </a:endParaRPr>
          </a:p>
          <a:p>
            <a:pPr indent="-285750" lvl="1" marL="914400" rtl="0" algn="l">
              <a:lnSpc>
                <a:spcPct val="115000"/>
              </a:lnSpc>
              <a:spcBef>
                <a:spcPts val="0"/>
              </a:spcBef>
              <a:spcAft>
                <a:spcPts val="0"/>
              </a:spcAft>
              <a:buClr>
                <a:schemeClr val="dk2"/>
              </a:buClr>
              <a:buSzPts val="900"/>
              <a:buChar char="○"/>
            </a:pPr>
            <a:r>
              <a:rPr i="1" lang="en" sz="900">
                <a:solidFill>
                  <a:schemeClr val="dk2"/>
                </a:solidFill>
              </a:rPr>
              <a:t>Total Deaths vs Total Vaccinations</a:t>
            </a:r>
            <a:r>
              <a:rPr lang="en" sz="900">
                <a:solidFill>
                  <a:schemeClr val="dk2"/>
                </a:solidFill>
              </a:rPr>
              <a:t>: This plot shows the number of deaths and vaccinations over time.</a:t>
            </a:r>
            <a:endParaRPr sz="900">
              <a:solidFill>
                <a:schemeClr val="dk2"/>
              </a:solidFill>
            </a:endParaRPr>
          </a:p>
        </p:txBody>
      </p:sp>
      <p:sp>
        <p:nvSpPr>
          <p:cNvPr id="201" name="Google Shape;201;p28"/>
          <p:cNvSpPr txBox="1"/>
          <p:nvPr/>
        </p:nvSpPr>
        <p:spPr>
          <a:xfrm>
            <a:off x="250100" y="4741150"/>
            <a:ext cx="6525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ato"/>
                <a:ea typeface="Lato"/>
                <a:cs typeface="Lato"/>
                <a:sym typeface="Lato"/>
              </a:rPr>
              <a:t>Madda</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5" name="Shape 205"/>
        <p:cNvGrpSpPr/>
        <p:nvPr/>
      </p:nvGrpSpPr>
      <p:grpSpPr>
        <a:xfrm>
          <a:off x="0" y="0"/>
          <a:ext cx="0" cy="0"/>
          <a:chOff x="0" y="0"/>
          <a:chExt cx="0" cy="0"/>
        </a:xfrm>
      </p:grpSpPr>
      <p:pic>
        <p:nvPicPr>
          <p:cNvPr id="206" name="Google Shape;206;p29"/>
          <p:cNvPicPr preferRelativeResize="0"/>
          <p:nvPr/>
        </p:nvPicPr>
        <p:blipFill>
          <a:blip r:embed="rId3">
            <a:alphaModFix/>
          </a:blip>
          <a:stretch>
            <a:fillRect/>
          </a:stretch>
        </p:blipFill>
        <p:spPr>
          <a:xfrm>
            <a:off x="695925" y="65400"/>
            <a:ext cx="7511951" cy="4376326"/>
          </a:xfrm>
          <a:prstGeom prst="rect">
            <a:avLst/>
          </a:prstGeom>
          <a:noFill/>
          <a:ln>
            <a:noFill/>
          </a:ln>
        </p:spPr>
      </p:pic>
      <p:sp>
        <p:nvSpPr>
          <p:cNvPr id="207" name="Google Shape;207;p29"/>
          <p:cNvSpPr txBox="1"/>
          <p:nvPr/>
        </p:nvSpPr>
        <p:spPr>
          <a:xfrm>
            <a:off x="0" y="4311600"/>
            <a:ext cx="9144000" cy="985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Clr>
                <a:schemeClr val="dk2"/>
              </a:buClr>
              <a:buSzPts val="900"/>
              <a:buChar char="●"/>
            </a:pPr>
            <a:r>
              <a:rPr i="1" lang="en" sz="900">
                <a:solidFill>
                  <a:schemeClr val="dk2"/>
                </a:solidFill>
              </a:rPr>
              <a:t>Change in Deaths vs Change in Vaccinations</a:t>
            </a:r>
            <a:r>
              <a:rPr lang="en" sz="900">
                <a:solidFill>
                  <a:schemeClr val="dk2"/>
                </a:solidFill>
              </a:rPr>
              <a:t>: This plot shows how the daily changes in both metrics correlate.</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Findings</a:t>
            </a:r>
            <a:r>
              <a:rPr lang="en" sz="900">
                <a:solidFill>
                  <a:schemeClr val="dk2"/>
                </a:solidFill>
              </a:rPr>
              <a:t>: The mortality rate decreased significantly after the large-scale vaccination efforts began. A clear correlation between the increase in vaccinations and a decrease in deaths is observable.</a:t>
            </a:r>
            <a:endParaRPr sz="900">
              <a:solidFill>
                <a:schemeClr val="dk2"/>
              </a:solidFill>
            </a:endParaRPr>
          </a:p>
          <a:p>
            <a:pPr indent="0" lvl="0" marL="457200" rtl="0" algn="l">
              <a:lnSpc>
                <a:spcPct val="115000"/>
              </a:lnSpc>
              <a:spcBef>
                <a:spcPts val="1200"/>
              </a:spcBef>
              <a:spcAft>
                <a:spcPts val="1200"/>
              </a:spcAft>
              <a:buNone/>
            </a:pPr>
            <a:r>
              <a:t/>
            </a:r>
            <a:endParaRPr sz="1100">
              <a:solidFill>
                <a:schemeClr val="dk2"/>
              </a:solidFill>
            </a:endParaRPr>
          </a:p>
        </p:txBody>
      </p:sp>
      <p:sp>
        <p:nvSpPr>
          <p:cNvPr id="208" name="Google Shape;208;p29"/>
          <p:cNvSpPr txBox="1"/>
          <p:nvPr/>
        </p:nvSpPr>
        <p:spPr>
          <a:xfrm rot="-31611">
            <a:off x="206544" y="4849472"/>
            <a:ext cx="783033"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Mada</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2" name="Shape 212"/>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152400" y="152400"/>
            <a:ext cx="8110974" cy="4838701"/>
          </a:xfrm>
          <a:prstGeom prst="rect">
            <a:avLst/>
          </a:prstGeom>
          <a:noFill/>
          <a:ln>
            <a:noFill/>
          </a:ln>
        </p:spPr>
      </p:pic>
      <p:sp>
        <p:nvSpPr>
          <p:cNvPr id="214" name="Google Shape;214;p30"/>
          <p:cNvSpPr txBox="1"/>
          <p:nvPr/>
        </p:nvSpPr>
        <p:spPr>
          <a:xfrm>
            <a:off x="206600" y="4708525"/>
            <a:ext cx="9351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Mada</a:t>
            </a:r>
            <a:endParaRPr>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8" name="Shape 218"/>
        <p:cNvGrpSpPr/>
        <p:nvPr/>
      </p:nvGrpSpPr>
      <p:grpSpPr>
        <a:xfrm>
          <a:off x="0" y="0"/>
          <a:ext cx="0" cy="0"/>
          <a:chOff x="0" y="0"/>
          <a:chExt cx="0" cy="0"/>
        </a:xfrm>
      </p:grpSpPr>
      <p:sp>
        <p:nvSpPr>
          <p:cNvPr id="219" name="Google Shape;219;p31"/>
          <p:cNvSpPr txBox="1"/>
          <p:nvPr/>
        </p:nvSpPr>
        <p:spPr>
          <a:xfrm>
            <a:off x="0" y="0"/>
            <a:ext cx="9144000" cy="23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solidFill>
                  <a:schemeClr val="dk2"/>
                </a:solidFill>
              </a:rPr>
              <a:t>1. Data Understanding</a:t>
            </a:r>
            <a:endParaRPr b="1" sz="1050">
              <a:solidFill>
                <a:schemeClr val="dk2"/>
              </a:solidFill>
            </a:endParaRPr>
          </a:p>
          <a:p>
            <a:pPr indent="0" lvl="0" marL="0" rtl="0" algn="l">
              <a:lnSpc>
                <a:spcPct val="115000"/>
              </a:lnSpc>
              <a:spcBef>
                <a:spcPts val="1100"/>
              </a:spcBef>
              <a:spcAft>
                <a:spcPts val="0"/>
              </a:spcAft>
              <a:buNone/>
            </a:pPr>
            <a:r>
              <a:rPr lang="en" sz="900">
                <a:solidFill>
                  <a:schemeClr val="dk2"/>
                </a:solidFill>
              </a:rPr>
              <a:t>The data contains:</a:t>
            </a:r>
            <a:endParaRPr sz="900">
              <a:solidFill>
                <a:schemeClr val="dk2"/>
              </a:solidFill>
            </a:endParaRPr>
          </a:p>
          <a:p>
            <a:pPr indent="-285750" lvl="0" marL="457200" rtl="0" algn="l">
              <a:lnSpc>
                <a:spcPct val="115000"/>
              </a:lnSpc>
              <a:spcBef>
                <a:spcPts val="1200"/>
              </a:spcBef>
              <a:spcAft>
                <a:spcPts val="0"/>
              </a:spcAft>
              <a:buClr>
                <a:schemeClr val="dk2"/>
              </a:buClr>
              <a:buSzPts val="900"/>
              <a:buChar char="●"/>
            </a:pPr>
            <a:r>
              <a:rPr b="1" lang="en" sz="900">
                <a:solidFill>
                  <a:schemeClr val="dk2"/>
                </a:solidFill>
              </a:rPr>
              <a:t>Date</a:t>
            </a:r>
            <a:r>
              <a:rPr lang="en" sz="900">
                <a:solidFill>
                  <a:schemeClr val="dk2"/>
                </a:solidFill>
              </a:rPr>
              <a:t>: The date of vaccination and death count.</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Total Vaccinations</a:t>
            </a:r>
            <a:r>
              <a:rPr lang="en" sz="900">
                <a:solidFill>
                  <a:schemeClr val="dk2"/>
                </a:solidFill>
              </a:rPr>
              <a:t>: The cumulative number of vaccinations administered on that date.</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Total Deaths</a:t>
            </a:r>
            <a:r>
              <a:rPr lang="en" sz="900">
                <a:solidFill>
                  <a:schemeClr val="dk2"/>
                </a:solidFill>
              </a:rPr>
              <a:t>: The cumulative number of deaths up to that date.</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Mortality Rate</a:t>
            </a:r>
            <a:r>
              <a:rPr lang="en" sz="900">
                <a:solidFill>
                  <a:schemeClr val="dk2"/>
                </a:solidFill>
              </a:rPr>
              <a:t>: The ratio of deaths to total population or some other metric (likely related to total cases or population).</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Vaccination Change</a:t>
            </a:r>
            <a:r>
              <a:rPr lang="en" sz="900">
                <a:solidFill>
                  <a:schemeClr val="dk2"/>
                </a:solidFill>
              </a:rPr>
              <a:t>: The difference in the number of vaccinations between consecutive days.</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Death Change</a:t>
            </a:r>
            <a:r>
              <a:rPr lang="en" sz="900">
                <a:solidFill>
                  <a:schemeClr val="dk2"/>
                </a:solidFill>
              </a:rPr>
              <a:t>: The difference in deaths between consecutive days.</a:t>
            </a:r>
            <a:endParaRPr sz="900">
              <a:solidFill>
                <a:schemeClr val="dk2"/>
              </a:solidFill>
            </a:endParaRPr>
          </a:p>
          <a:p>
            <a:pPr indent="0" lvl="0" marL="0" rtl="0" algn="l">
              <a:lnSpc>
                <a:spcPct val="115000"/>
              </a:lnSpc>
              <a:spcBef>
                <a:spcPts val="1200"/>
              </a:spcBef>
              <a:spcAft>
                <a:spcPts val="0"/>
              </a:spcAft>
              <a:buNone/>
            </a:pPr>
            <a:r>
              <a:rPr lang="en" sz="900">
                <a:solidFill>
                  <a:schemeClr val="dk2"/>
                </a:solidFill>
              </a:rPr>
              <a:t>From this, we can make observations about the overall trend of deaths and vaccinations over time.</a:t>
            </a:r>
            <a:endParaRPr sz="900">
              <a:solidFill>
                <a:schemeClr val="dk2"/>
              </a:solidFill>
            </a:endParaRPr>
          </a:p>
          <a:p>
            <a:pPr indent="0" lvl="0" marL="0" rtl="0" algn="l">
              <a:lnSpc>
                <a:spcPct val="115000"/>
              </a:lnSpc>
              <a:spcBef>
                <a:spcPts val="900"/>
              </a:spcBef>
              <a:spcAft>
                <a:spcPts val="0"/>
              </a:spcAft>
              <a:buNone/>
            </a:pPr>
            <a:r>
              <a:t/>
            </a:r>
            <a:endParaRPr sz="1100">
              <a:solidFill>
                <a:schemeClr val="dk2"/>
              </a:solidFill>
            </a:endParaRPr>
          </a:p>
        </p:txBody>
      </p:sp>
      <p:sp>
        <p:nvSpPr>
          <p:cNvPr id="220" name="Google Shape;220;p31"/>
          <p:cNvSpPr txBox="1"/>
          <p:nvPr/>
        </p:nvSpPr>
        <p:spPr>
          <a:xfrm>
            <a:off x="152225" y="2571750"/>
            <a:ext cx="9144000" cy="128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solidFill>
                  <a:schemeClr val="dk2"/>
                </a:solidFill>
              </a:rPr>
              <a:t>2. Key Metrics</a:t>
            </a:r>
            <a:endParaRPr b="1" sz="1050">
              <a:solidFill>
                <a:schemeClr val="dk2"/>
              </a:solidFill>
            </a:endParaRPr>
          </a:p>
          <a:p>
            <a:pPr indent="0" lvl="0" marL="0" rtl="0" algn="l">
              <a:lnSpc>
                <a:spcPct val="115000"/>
              </a:lnSpc>
              <a:spcBef>
                <a:spcPts val="1100"/>
              </a:spcBef>
              <a:spcAft>
                <a:spcPts val="0"/>
              </a:spcAft>
              <a:buNone/>
            </a:pPr>
            <a:r>
              <a:rPr lang="en" sz="900">
                <a:solidFill>
                  <a:schemeClr val="dk2"/>
                </a:solidFill>
              </a:rPr>
              <a:t>To answer the question about the impact of the vaccine on preventing deaths, we'll focus on the following metrics:</a:t>
            </a:r>
            <a:endParaRPr sz="900">
              <a:solidFill>
                <a:schemeClr val="dk2"/>
              </a:solidFill>
            </a:endParaRPr>
          </a:p>
          <a:p>
            <a:pPr indent="-285750" lvl="0" marL="457200" rtl="0" algn="l">
              <a:lnSpc>
                <a:spcPct val="115000"/>
              </a:lnSpc>
              <a:spcBef>
                <a:spcPts val="1200"/>
              </a:spcBef>
              <a:spcAft>
                <a:spcPts val="0"/>
              </a:spcAft>
              <a:buClr>
                <a:schemeClr val="dk2"/>
              </a:buClr>
              <a:buSzPts val="900"/>
              <a:buChar char="●"/>
            </a:pPr>
            <a:r>
              <a:rPr b="1" lang="en" sz="900">
                <a:solidFill>
                  <a:schemeClr val="dk2"/>
                </a:solidFill>
              </a:rPr>
              <a:t>Mortality Rate</a:t>
            </a:r>
            <a:r>
              <a:rPr lang="en" sz="900">
                <a:solidFill>
                  <a:schemeClr val="dk2"/>
                </a:solidFill>
              </a:rPr>
              <a:t>: This will help us track if the death rate declines as vaccination rates increase.</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Total Vaccinations</a:t>
            </a:r>
            <a:r>
              <a:rPr lang="en" sz="900">
                <a:solidFill>
                  <a:schemeClr val="dk2"/>
                </a:solidFill>
              </a:rPr>
              <a:t>: As the vaccine rollout progresses, if deaths decrease while vaccinations increase, this could suggest that the vaccine helped prevent deaths.</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Death Change</a:t>
            </a:r>
            <a:r>
              <a:rPr lang="en" sz="900">
                <a:solidFill>
                  <a:schemeClr val="dk2"/>
                </a:solidFill>
              </a:rPr>
              <a:t>: This shows whe</a:t>
            </a:r>
            <a:endParaRPr sz="900">
              <a:solidFill>
                <a:schemeClr val="dk2"/>
              </a:solidFill>
            </a:endParaRPr>
          </a:p>
        </p:txBody>
      </p:sp>
      <p:sp>
        <p:nvSpPr>
          <p:cNvPr id="221" name="Google Shape;221;p31"/>
          <p:cNvSpPr txBox="1"/>
          <p:nvPr/>
        </p:nvSpPr>
        <p:spPr>
          <a:xfrm>
            <a:off x="598075" y="4023450"/>
            <a:ext cx="9721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solidFill>
                <a:schemeClr val="dk2"/>
              </a:solidFill>
            </a:endParaRPr>
          </a:p>
        </p:txBody>
      </p:sp>
      <p:sp>
        <p:nvSpPr>
          <p:cNvPr id="222" name="Google Shape;222;p31"/>
          <p:cNvSpPr txBox="1"/>
          <p:nvPr/>
        </p:nvSpPr>
        <p:spPr>
          <a:xfrm>
            <a:off x="250100" y="4621550"/>
            <a:ext cx="7287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Mada</a:t>
            </a:r>
            <a:endParaRPr>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3600">
                <a:solidFill>
                  <a:schemeClr val="dk1"/>
                </a:solidFill>
              </a:rPr>
              <a:t>Project Goals</a:t>
            </a:r>
            <a:endParaRPr sz="2400"/>
          </a:p>
        </p:txBody>
      </p:sp>
      <p:sp>
        <p:nvSpPr>
          <p:cNvPr id="79" name="Google Shape;79;p14"/>
          <p:cNvSpPr txBox="1"/>
          <p:nvPr>
            <p:ph idx="4294967295" type="title"/>
          </p:nvPr>
        </p:nvSpPr>
        <p:spPr>
          <a:xfrm>
            <a:off x="535775" y="1382300"/>
            <a:ext cx="5197200" cy="30675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Lato"/>
              <a:buChar char="●"/>
            </a:pPr>
            <a:r>
              <a:rPr b="0" lang="en" sz="1800">
                <a:latin typeface="Arial"/>
                <a:ea typeface="Arial"/>
                <a:cs typeface="Arial"/>
                <a:sym typeface="Arial"/>
              </a:rPr>
              <a:t>📊 </a:t>
            </a:r>
            <a:r>
              <a:rPr lang="en" sz="1800">
                <a:latin typeface="Arial"/>
                <a:ea typeface="Arial"/>
                <a:cs typeface="Arial"/>
                <a:sym typeface="Arial"/>
              </a:rPr>
              <a:t>Analyze the Impact of Covid-19</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Arial"/>
                <a:ea typeface="Arial"/>
                <a:cs typeface="Arial"/>
                <a:sym typeface="Arial"/>
              </a:rPr>
              <a:t>📉 </a:t>
            </a:r>
            <a:r>
              <a:rPr lang="en" sz="1800">
                <a:latin typeface="Arial"/>
                <a:ea typeface="Arial"/>
                <a:cs typeface="Arial"/>
                <a:sym typeface="Arial"/>
              </a:rPr>
              <a:t>Visualize Key Trends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0" lang="en" sz="1800">
                <a:latin typeface="Arial"/>
                <a:ea typeface="Arial"/>
                <a:cs typeface="Arial"/>
                <a:sym typeface="Arial"/>
              </a:rPr>
              <a:t>🧠 </a:t>
            </a:r>
            <a:r>
              <a:rPr lang="en" sz="1800">
                <a:latin typeface="Arial"/>
                <a:ea typeface="Arial"/>
                <a:cs typeface="Arial"/>
                <a:sym typeface="Arial"/>
              </a:rPr>
              <a:t>Highlight Mental Health Effects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0" lang="en" sz="1800">
                <a:latin typeface="Arial"/>
                <a:ea typeface="Arial"/>
                <a:cs typeface="Arial"/>
                <a:sym typeface="Arial"/>
              </a:rPr>
              <a:t>📢 </a:t>
            </a:r>
            <a:r>
              <a:rPr lang="en" sz="1800">
                <a:latin typeface="Arial"/>
                <a:ea typeface="Arial"/>
                <a:cs typeface="Arial"/>
                <a:sym typeface="Arial"/>
              </a:rPr>
              <a:t>Raise Awareness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0" lang="en" sz="1800">
                <a:latin typeface="Arial"/>
                <a:ea typeface="Arial"/>
                <a:cs typeface="Arial"/>
                <a:sym typeface="Arial"/>
              </a:rPr>
              <a:t>📈 </a:t>
            </a:r>
            <a:r>
              <a:rPr lang="en" sz="1800">
                <a:latin typeface="Arial"/>
                <a:ea typeface="Arial"/>
                <a:cs typeface="Arial"/>
                <a:sym typeface="Arial"/>
              </a:rPr>
              <a:t>Provide Evidence-Based Insights</a:t>
            </a:r>
            <a:endParaRPr sz="1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6" name="Shape 226"/>
        <p:cNvGrpSpPr/>
        <p:nvPr/>
      </p:nvGrpSpPr>
      <p:grpSpPr>
        <a:xfrm>
          <a:off x="0" y="0"/>
          <a:ext cx="0" cy="0"/>
          <a:chOff x="0" y="0"/>
          <a:chExt cx="0" cy="0"/>
        </a:xfrm>
      </p:grpSpPr>
      <p:sp>
        <p:nvSpPr>
          <p:cNvPr id="227" name="Google Shape;227;p32"/>
          <p:cNvSpPr txBox="1"/>
          <p:nvPr/>
        </p:nvSpPr>
        <p:spPr>
          <a:xfrm>
            <a:off x="0" y="-54350"/>
            <a:ext cx="9144000" cy="319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solidFill>
                  <a:schemeClr val="dk2"/>
                </a:solidFill>
              </a:rPr>
              <a:t>3. Looking at the Trends</a:t>
            </a:r>
            <a:endParaRPr b="1" sz="1050">
              <a:solidFill>
                <a:schemeClr val="dk2"/>
              </a:solidFill>
            </a:endParaRPr>
          </a:p>
          <a:p>
            <a:pPr indent="0" lvl="0" marL="0" rtl="0" algn="l">
              <a:lnSpc>
                <a:spcPct val="115000"/>
              </a:lnSpc>
              <a:spcBef>
                <a:spcPts val="1100"/>
              </a:spcBef>
              <a:spcAft>
                <a:spcPts val="0"/>
              </a:spcAft>
              <a:buNone/>
            </a:pPr>
            <a:r>
              <a:rPr b="1" lang="en" sz="900">
                <a:solidFill>
                  <a:schemeClr val="dk2"/>
                </a:solidFill>
              </a:rPr>
              <a:t>a. Vaccination Rate vs Death Rate</a:t>
            </a:r>
            <a:endParaRPr b="1" sz="900">
              <a:solidFill>
                <a:schemeClr val="dk2"/>
              </a:solidFill>
            </a:endParaRPr>
          </a:p>
          <a:p>
            <a:pPr indent="-285750" lvl="0" marL="457200" rtl="0" algn="l">
              <a:lnSpc>
                <a:spcPct val="115000"/>
              </a:lnSpc>
              <a:spcBef>
                <a:spcPts val="1200"/>
              </a:spcBef>
              <a:spcAft>
                <a:spcPts val="0"/>
              </a:spcAft>
              <a:buClr>
                <a:schemeClr val="dk2"/>
              </a:buClr>
              <a:buSzPts val="900"/>
              <a:buChar char="●"/>
            </a:pPr>
            <a:r>
              <a:rPr lang="en" sz="900">
                <a:solidFill>
                  <a:schemeClr val="dk2"/>
                </a:solidFill>
              </a:rPr>
              <a:t>The </a:t>
            </a:r>
            <a:r>
              <a:rPr b="1" lang="en" sz="900">
                <a:solidFill>
                  <a:schemeClr val="dk2"/>
                </a:solidFill>
              </a:rPr>
              <a:t>total vaccinations</a:t>
            </a:r>
            <a:r>
              <a:rPr lang="en" sz="900">
                <a:solidFill>
                  <a:schemeClr val="dk2"/>
                </a:solidFill>
              </a:rPr>
              <a:t> increase over time, particularly starting around December 2020 and accelerating in 2021.</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lang="en" sz="900">
                <a:solidFill>
                  <a:schemeClr val="dk2"/>
                </a:solidFill>
              </a:rPr>
              <a:t>The </a:t>
            </a:r>
            <a:r>
              <a:rPr b="1" lang="en" sz="900">
                <a:solidFill>
                  <a:schemeClr val="dk2"/>
                </a:solidFill>
              </a:rPr>
              <a:t>total deaths</a:t>
            </a:r>
            <a:r>
              <a:rPr lang="en" sz="900">
                <a:solidFill>
                  <a:schemeClr val="dk2"/>
                </a:solidFill>
              </a:rPr>
              <a:t> initially might show an increase, but as vaccinations ramp up, we expect to see a slowdown in the growth of deaths or a decrease in mortality rates if vaccines are having an impact.</a:t>
            </a:r>
            <a:endParaRPr sz="900">
              <a:solidFill>
                <a:schemeClr val="dk2"/>
              </a:solidFill>
            </a:endParaRPr>
          </a:p>
          <a:p>
            <a:pPr indent="0" lvl="0" marL="0" rtl="0" algn="l">
              <a:lnSpc>
                <a:spcPct val="115000"/>
              </a:lnSpc>
              <a:spcBef>
                <a:spcPts val="1200"/>
              </a:spcBef>
              <a:spcAft>
                <a:spcPts val="0"/>
              </a:spcAft>
              <a:buNone/>
            </a:pPr>
            <a:r>
              <a:rPr lang="en" sz="900">
                <a:solidFill>
                  <a:schemeClr val="dk2"/>
                </a:solidFill>
              </a:rPr>
              <a:t>To better assess whether the vaccine prevented deaths:</a:t>
            </a:r>
            <a:endParaRPr sz="900">
              <a:solidFill>
                <a:schemeClr val="dk2"/>
              </a:solidFill>
            </a:endParaRPr>
          </a:p>
          <a:p>
            <a:pPr indent="-285750" lvl="0" marL="457200" rtl="0" algn="l">
              <a:lnSpc>
                <a:spcPct val="115000"/>
              </a:lnSpc>
              <a:spcBef>
                <a:spcPts val="1200"/>
              </a:spcBef>
              <a:spcAft>
                <a:spcPts val="0"/>
              </a:spcAft>
              <a:buClr>
                <a:schemeClr val="dk2"/>
              </a:buClr>
              <a:buSzPts val="900"/>
              <a:buChar char="●"/>
            </a:pPr>
            <a:r>
              <a:rPr b="1" lang="en" sz="900">
                <a:solidFill>
                  <a:schemeClr val="dk2"/>
                </a:solidFill>
              </a:rPr>
              <a:t>Compare mortality rate trends</a:t>
            </a:r>
            <a:r>
              <a:rPr lang="en" sz="900">
                <a:solidFill>
                  <a:schemeClr val="dk2"/>
                </a:solidFill>
              </a:rPr>
              <a:t> over time with vaccination trends. If mortality rates decrease as the vaccination numbers rise, it suggests a possible positive effect of vaccination on preventing deaths.</a:t>
            </a:r>
            <a:endParaRPr sz="900">
              <a:solidFill>
                <a:schemeClr val="dk2"/>
              </a:solidFill>
            </a:endParaRPr>
          </a:p>
          <a:p>
            <a:pPr indent="0" lvl="0" marL="0" rtl="0" algn="l">
              <a:lnSpc>
                <a:spcPct val="115000"/>
              </a:lnSpc>
              <a:spcBef>
                <a:spcPts val="1200"/>
              </a:spcBef>
              <a:spcAft>
                <a:spcPts val="0"/>
              </a:spcAft>
              <a:buNone/>
            </a:pPr>
            <a:r>
              <a:rPr b="1" lang="en" sz="900">
                <a:solidFill>
                  <a:schemeClr val="dk2"/>
                </a:solidFill>
              </a:rPr>
              <a:t>b. Change in Mortality and Vaccination Rates</a:t>
            </a:r>
            <a:endParaRPr b="1" sz="900">
              <a:solidFill>
                <a:schemeClr val="dk2"/>
              </a:solidFill>
            </a:endParaRPr>
          </a:p>
          <a:p>
            <a:pPr indent="-285750" lvl="0" marL="457200" rtl="0" algn="l">
              <a:lnSpc>
                <a:spcPct val="115000"/>
              </a:lnSpc>
              <a:spcBef>
                <a:spcPts val="1200"/>
              </a:spcBef>
              <a:spcAft>
                <a:spcPts val="0"/>
              </a:spcAft>
              <a:buClr>
                <a:schemeClr val="dk2"/>
              </a:buClr>
              <a:buSzPts val="900"/>
              <a:buChar char="●"/>
            </a:pPr>
            <a:r>
              <a:rPr lang="en" sz="900">
                <a:solidFill>
                  <a:schemeClr val="dk2"/>
                </a:solidFill>
              </a:rPr>
              <a:t>You can also look at the </a:t>
            </a:r>
            <a:r>
              <a:rPr b="1" lang="en" sz="900">
                <a:solidFill>
                  <a:schemeClr val="dk2"/>
                </a:solidFill>
              </a:rPr>
              <a:t>mortality rate</a:t>
            </a:r>
            <a:r>
              <a:rPr lang="en" sz="900">
                <a:solidFill>
                  <a:schemeClr val="dk2"/>
                </a:solidFill>
              </a:rPr>
              <a:t> compared to the </a:t>
            </a:r>
            <a:r>
              <a:rPr b="1" lang="en" sz="900">
                <a:solidFill>
                  <a:schemeClr val="dk2"/>
                </a:solidFill>
              </a:rPr>
              <a:t>vaccination change</a:t>
            </a:r>
            <a:r>
              <a:rPr lang="en" sz="900">
                <a:solidFill>
                  <a:schemeClr val="dk2"/>
                </a:solidFill>
              </a:rPr>
              <a:t>.  There are sharp declines in the death rate after significant increases in the vaccination rate, it supports the idea that vaccines helped reduce deaths.</a:t>
            </a:r>
            <a:endParaRPr sz="900">
              <a:solidFill>
                <a:schemeClr val="dk2"/>
              </a:solidFill>
            </a:endParaRPr>
          </a:p>
          <a:p>
            <a:pPr indent="0" lvl="0" marL="457200" rtl="0" algn="l">
              <a:lnSpc>
                <a:spcPct val="115000"/>
              </a:lnSpc>
              <a:spcBef>
                <a:spcPts val="1200"/>
              </a:spcBef>
              <a:spcAft>
                <a:spcPts val="1200"/>
              </a:spcAft>
              <a:buNone/>
            </a:pPr>
            <a:r>
              <a:t/>
            </a:r>
            <a:endParaRPr sz="1100">
              <a:solidFill>
                <a:schemeClr val="dk2"/>
              </a:solidFill>
            </a:endParaRPr>
          </a:p>
        </p:txBody>
      </p:sp>
      <p:sp>
        <p:nvSpPr>
          <p:cNvPr id="228" name="Google Shape;228;p32"/>
          <p:cNvSpPr txBox="1"/>
          <p:nvPr/>
        </p:nvSpPr>
        <p:spPr>
          <a:xfrm>
            <a:off x="0" y="2757000"/>
            <a:ext cx="9144000" cy="23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solidFill>
                  <a:schemeClr val="dk2"/>
                </a:solidFill>
              </a:rPr>
              <a:t>4. Key Observations</a:t>
            </a:r>
            <a:endParaRPr b="1" sz="1050">
              <a:solidFill>
                <a:schemeClr val="dk2"/>
              </a:solidFill>
            </a:endParaRPr>
          </a:p>
          <a:p>
            <a:pPr indent="0" lvl="0" marL="0" rtl="0" algn="l">
              <a:lnSpc>
                <a:spcPct val="115000"/>
              </a:lnSpc>
              <a:spcBef>
                <a:spcPts val="1100"/>
              </a:spcBef>
              <a:spcAft>
                <a:spcPts val="0"/>
              </a:spcAft>
              <a:buNone/>
            </a:pPr>
            <a:r>
              <a:rPr lang="en" sz="900">
                <a:solidFill>
                  <a:schemeClr val="dk2"/>
                </a:solidFill>
              </a:rPr>
              <a:t>Looking at some specific data points:</a:t>
            </a:r>
            <a:endParaRPr sz="900">
              <a:solidFill>
                <a:schemeClr val="dk2"/>
              </a:solidFill>
            </a:endParaRPr>
          </a:p>
          <a:p>
            <a:pPr indent="-285750" lvl="0" marL="457200" rtl="0" algn="l">
              <a:lnSpc>
                <a:spcPct val="115000"/>
              </a:lnSpc>
              <a:spcBef>
                <a:spcPts val="1200"/>
              </a:spcBef>
              <a:spcAft>
                <a:spcPts val="0"/>
              </a:spcAft>
              <a:buClr>
                <a:schemeClr val="dk2"/>
              </a:buClr>
              <a:buSzPts val="900"/>
              <a:buChar char="●"/>
            </a:pPr>
            <a:r>
              <a:rPr b="1" lang="en" sz="900">
                <a:solidFill>
                  <a:schemeClr val="dk2"/>
                </a:solidFill>
              </a:rPr>
              <a:t>From Dec 2020 to early 2021</a:t>
            </a:r>
            <a:r>
              <a:rPr lang="en" sz="900">
                <a:solidFill>
                  <a:schemeClr val="dk2"/>
                </a:solidFill>
              </a:rPr>
              <a:t>: As vaccinations start, the death change appears to rise steadily, but the rate of increase in deaths might slow down as vaccination numbers increase.</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From 2021 onwards</a:t>
            </a:r>
            <a:r>
              <a:rPr lang="en" sz="900">
                <a:solidFill>
                  <a:schemeClr val="dk2"/>
                </a:solidFill>
              </a:rPr>
              <a:t>: The increase in vaccinations accelerates, and by late 2021 and into 2022, the number of total deaths continues to rise but at a slower rate compared to the earlier periods before vaccinations were widely administered.</a:t>
            </a:r>
            <a:endParaRPr sz="900">
              <a:solidFill>
                <a:schemeClr val="dk2"/>
              </a:solidFill>
            </a:endParaRPr>
          </a:p>
          <a:p>
            <a:pPr indent="0" lvl="0" marL="0" rtl="0" algn="l">
              <a:lnSpc>
                <a:spcPct val="115000"/>
              </a:lnSpc>
              <a:spcBef>
                <a:spcPts val="1200"/>
              </a:spcBef>
              <a:spcAft>
                <a:spcPts val="0"/>
              </a:spcAft>
              <a:buNone/>
            </a:pPr>
            <a:r>
              <a:rPr lang="en" sz="900">
                <a:solidFill>
                  <a:schemeClr val="dk2"/>
                </a:solidFill>
              </a:rPr>
              <a:t>If the vaccine is helping prevent deaths, we would expect to see:</a:t>
            </a:r>
            <a:endParaRPr sz="900">
              <a:solidFill>
                <a:schemeClr val="dk2"/>
              </a:solidFill>
            </a:endParaRPr>
          </a:p>
          <a:p>
            <a:pPr indent="-285750" lvl="0" marL="457200" rtl="0" algn="l">
              <a:lnSpc>
                <a:spcPct val="115000"/>
              </a:lnSpc>
              <a:spcBef>
                <a:spcPts val="1200"/>
              </a:spcBef>
              <a:spcAft>
                <a:spcPts val="0"/>
              </a:spcAft>
              <a:buClr>
                <a:schemeClr val="dk2"/>
              </a:buClr>
              <a:buSzPts val="900"/>
              <a:buChar char="●"/>
            </a:pPr>
            <a:r>
              <a:rPr lang="en" sz="900">
                <a:solidFill>
                  <a:schemeClr val="dk2"/>
                </a:solidFill>
              </a:rPr>
              <a:t>A </a:t>
            </a:r>
            <a:r>
              <a:rPr b="1" lang="en" sz="900">
                <a:solidFill>
                  <a:schemeClr val="dk2"/>
                </a:solidFill>
              </a:rPr>
              <a:t>flattening or decline in death rates</a:t>
            </a:r>
            <a:r>
              <a:rPr lang="en" sz="900">
                <a:solidFill>
                  <a:schemeClr val="dk2"/>
                </a:solidFill>
              </a:rPr>
              <a:t> as the number of vaccinations increases.</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Fewer deaths relative to the total population</a:t>
            </a:r>
            <a:r>
              <a:rPr lang="en" sz="900">
                <a:solidFill>
                  <a:schemeClr val="dk2"/>
                </a:solidFill>
              </a:rPr>
              <a:t> after widespread vaccination.</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Less dramatic changes in deaths</a:t>
            </a:r>
            <a:r>
              <a:rPr lang="en" sz="900">
                <a:solidFill>
                  <a:schemeClr val="dk2"/>
                </a:solidFill>
              </a:rPr>
              <a:t> in areas with higher vaccination coverage.</a:t>
            </a:r>
            <a:endParaRPr sz="900">
              <a:solidFill>
                <a:schemeClr val="dk2"/>
              </a:solidFill>
            </a:endParaRPr>
          </a:p>
        </p:txBody>
      </p:sp>
      <p:sp>
        <p:nvSpPr>
          <p:cNvPr id="229" name="Google Shape;229;p32"/>
          <p:cNvSpPr txBox="1"/>
          <p:nvPr/>
        </p:nvSpPr>
        <p:spPr>
          <a:xfrm>
            <a:off x="8144775" y="4806400"/>
            <a:ext cx="7722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Mada</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3" name="Shape 233"/>
        <p:cNvGrpSpPr/>
        <p:nvPr/>
      </p:nvGrpSpPr>
      <p:grpSpPr>
        <a:xfrm>
          <a:off x="0" y="0"/>
          <a:ext cx="0" cy="0"/>
          <a:chOff x="0" y="0"/>
          <a:chExt cx="0" cy="0"/>
        </a:xfrm>
      </p:grpSpPr>
      <p:sp>
        <p:nvSpPr>
          <p:cNvPr id="234" name="Google Shape;234;p33"/>
          <p:cNvSpPr txBox="1"/>
          <p:nvPr/>
        </p:nvSpPr>
        <p:spPr>
          <a:xfrm>
            <a:off x="54375" y="815575"/>
            <a:ext cx="9144000" cy="330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solidFill>
                  <a:schemeClr val="dk2"/>
                </a:solidFill>
              </a:rPr>
              <a:t>5. Visualizing the Data</a:t>
            </a:r>
            <a:endParaRPr b="1" sz="1050">
              <a:solidFill>
                <a:schemeClr val="dk2"/>
              </a:solidFill>
            </a:endParaRPr>
          </a:p>
          <a:p>
            <a:pPr indent="0" lvl="0" marL="0" rtl="0" algn="l">
              <a:lnSpc>
                <a:spcPct val="115000"/>
              </a:lnSpc>
              <a:spcBef>
                <a:spcPts val="1100"/>
              </a:spcBef>
              <a:spcAft>
                <a:spcPts val="0"/>
              </a:spcAft>
              <a:buNone/>
            </a:pPr>
            <a:r>
              <a:rPr lang="en" sz="900">
                <a:solidFill>
                  <a:schemeClr val="dk2"/>
                </a:solidFill>
              </a:rPr>
              <a:t>You can plot the data to visualize trends more clearly:</a:t>
            </a:r>
            <a:endParaRPr sz="900">
              <a:solidFill>
                <a:schemeClr val="dk2"/>
              </a:solidFill>
            </a:endParaRPr>
          </a:p>
          <a:p>
            <a:pPr indent="-285750" lvl="0" marL="457200" rtl="0" algn="l">
              <a:lnSpc>
                <a:spcPct val="115000"/>
              </a:lnSpc>
              <a:spcBef>
                <a:spcPts val="1200"/>
              </a:spcBef>
              <a:spcAft>
                <a:spcPts val="0"/>
              </a:spcAft>
              <a:buClr>
                <a:schemeClr val="dk2"/>
              </a:buClr>
              <a:buSzPts val="900"/>
              <a:buChar char="●"/>
            </a:pPr>
            <a:r>
              <a:rPr b="1" lang="en" sz="900">
                <a:solidFill>
                  <a:schemeClr val="dk2"/>
                </a:solidFill>
              </a:rPr>
              <a:t>Plot the total vaccinations</a:t>
            </a:r>
            <a:r>
              <a:rPr lang="en" sz="900">
                <a:solidFill>
                  <a:schemeClr val="dk2"/>
                </a:solidFill>
              </a:rPr>
              <a:t> and </a:t>
            </a:r>
            <a:r>
              <a:rPr b="1" lang="en" sz="900">
                <a:solidFill>
                  <a:schemeClr val="dk2"/>
                </a:solidFill>
              </a:rPr>
              <a:t>total deaths</a:t>
            </a:r>
            <a:r>
              <a:rPr lang="en" sz="900">
                <a:solidFill>
                  <a:schemeClr val="dk2"/>
                </a:solidFill>
              </a:rPr>
              <a:t> over time to see if there's a noticeable divergence between the two as vaccinations increase.</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lang="en" sz="900">
                <a:solidFill>
                  <a:schemeClr val="dk2"/>
                </a:solidFill>
              </a:rPr>
              <a:t>Plot the </a:t>
            </a:r>
            <a:r>
              <a:rPr b="1" lang="en" sz="900">
                <a:solidFill>
                  <a:schemeClr val="dk2"/>
                </a:solidFill>
              </a:rPr>
              <a:t>mortality rate</a:t>
            </a:r>
            <a:r>
              <a:rPr lang="en" sz="900">
                <a:solidFill>
                  <a:schemeClr val="dk2"/>
                </a:solidFill>
              </a:rPr>
              <a:t> over time and correlate it with the vaccination increase to see if mortality decreases as vaccination rates rise.</a:t>
            </a:r>
            <a:endParaRPr sz="900">
              <a:solidFill>
                <a:schemeClr val="dk2"/>
              </a:solidFill>
            </a:endParaRPr>
          </a:p>
          <a:p>
            <a:pPr indent="0" lvl="0" marL="0" rtl="0" algn="l">
              <a:lnSpc>
                <a:spcPct val="115000"/>
              </a:lnSpc>
              <a:spcBef>
                <a:spcPts val="1200"/>
              </a:spcBef>
              <a:spcAft>
                <a:spcPts val="0"/>
              </a:spcAft>
              <a:buNone/>
            </a:pPr>
            <a:r>
              <a:rPr b="1" lang="en" sz="1050">
                <a:solidFill>
                  <a:schemeClr val="dk2"/>
                </a:solidFill>
              </a:rPr>
              <a:t>6. Conclusion of vaccine </a:t>
            </a:r>
            <a:r>
              <a:rPr b="1" lang="en" sz="1050">
                <a:solidFill>
                  <a:schemeClr val="dk2"/>
                </a:solidFill>
              </a:rPr>
              <a:t>usefulness</a:t>
            </a:r>
            <a:r>
              <a:rPr b="1" lang="en" sz="1050">
                <a:solidFill>
                  <a:schemeClr val="dk2"/>
                </a:solidFill>
              </a:rPr>
              <a:t> </a:t>
            </a:r>
            <a:endParaRPr b="1" sz="1050">
              <a:solidFill>
                <a:schemeClr val="dk2"/>
              </a:solidFill>
            </a:endParaRPr>
          </a:p>
          <a:p>
            <a:pPr indent="0" lvl="0" marL="0" rtl="0" algn="l">
              <a:lnSpc>
                <a:spcPct val="115000"/>
              </a:lnSpc>
              <a:spcBef>
                <a:spcPts val="1100"/>
              </a:spcBef>
              <a:spcAft>
                <a:spcPts val="0"/>
              </a:spcAft>
              <a:buNone/>
            </a:pPr>
            <a:r>
              <a:rPr lang="en" sz="900">
                <a:solidFill>
                  <a:schemeClr val="dk2"/>
                </a:solidFill>
              </a:rPr>
              <a:t>Based on these observations : </a:t>
            </a:r>
            <a:r>
              <a:rPr b="1" lang="en" sz="900">
                <a:solidFill>
                  <a:schemeClr val="dk2"/>
                </a:solidFill>
              </a:rPr>
              <a:t>Yes, the vaccine likely helped reduce deaths.</a:t>
            </a:r>
            <a:r>
              <a:rPr lang="en" sz="900">
                <a:solidFill>
                  <a:schemeClr val="dk2"/>
                </a:solidFill>
              </a:rPr>
              <a:t> If the mortality rate decreases and the vaccination rate increases over time, it suggests that the vaccine helped in reducing deaths. The sharp rise in vaccinations corresponds to a slower increase in deaths or a plateau in mortality, which strongly suggests that the vaccine has had a positive impact in preventing deaths.</a:t>
            </a:r>
            <a:endParaRPr sz="900">
              <a:solidFill>
                <a:schemeClr val="dk2"/>
              </a:solidFill>
            </a:endParaRPr>
          </a:p>
          <a:p>
            <a:pPr indent="0" lvl="0" marL="0" rtl="0" algn="l">
              <a:lnSpc>
                <a:spcPct val="115000"/>
              </a:lnSpc>
              <a:spcBef>
                <a:spcPts val="900"/>
              </a:spcBef>
              <a:spcAft>
                <a:spcPts val="0"/>
              </a:spcAft>
              <a:buNone/>
            </a:pPr>
            <a:r>
              <a:rPr lang="en" sz="900">
                <a:solidFill>
                  <a:schemeClr val="dk2"/>
                </a:solidFill>
              </a:rPr>
              <a:t>However, it’s important to note that the relationship between vaccination and death may also be influenced by other factors like:</a:t>
            </a:r>
            <a:endParaRPr sz="900">
              <a:solidFill>
                <a:schemeClr val="dk2"/>
              </a:solidFill>
            </a:endParaRPr>
          </a:p>
          <a:p>
            <a:pPr indent="-285750" lvl="0" marL="457200" rtl="0" algn="l">
              <a:lnSpc>
                <a:spcPct val="115000"/>
              </a:lnSpc>
              <a:spcBef>
                <a:spcPts val="1200"/>
              </a:spcBef>
              <a:spcAft>
                <a:spcPts val="0"/>
              </a:spcAft>
              <a:buClr>
                <a:schemeClr val="dk2"/>
              </a:buClr>
              <a:buSzPts val="900"/>
              <a:buChar char="●"/>
            </a:pPr>
            <a:r>
              <a:rPr b="1" lang="en" sz="900">
                <a:solidFill>
                  <a:schemeClr val="dk2"/>
                </a:solidFill>
              </a:rPr>
              <a:t>Variants of the virus</a:t>
            </a:r>
            <a:r>
              <a:rPr lang="en" sz="900">
                <a:solidFill>
                  <a:schemeClr val="dk2"/>
                </a:solidFill>
              </a:rPr>
              <a:t>: New strains might affect mortality rates differently.</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Public health measures</a:t>
            </a:r>
            <a:r>
              <a:rPr lang="en" sz="900">
                <a:solidFill>
                  <a:schemeClr val="dk2"/>
                </a:solidFill>
              </a:rPr>
              <a:t>: Lockdowns, mask mandates, and social distancing could also contribute to reducing deaths alongside vaccinations.</a:t>
            </a:r>
            <a:endParaRPr sz="900">
              <a:solidFill>
                <a:schemeClr val="dk2"/>
              </a:solidFill>
            </a:endParaRPr>
          </a:p>
          <a:p>
            <a:pPr indent="-285750" lvl="0" marL="457200" rtl="0" algn="l">
              <a:lnSpc>
                <a:spcPct val="115000"/>
              </a:lnSpc>
              <a:spcBef>
                <a:spcPts val="0"/>
              </a:spcBef>
              <a:spcAft>
                <a:spcPts val="0"/>
              </a:spcAft>
              <a:buClr>
                <a:schemeClr val="dk2"/>
              </a:buClr>
              <a:buSzPts val="900"/>
              <a:buChar char="●"/>
            </a:pPr>
            <a:r>
              <a:rPr b="1" lang="en" sz="900">
                <a:solidFill>
                  <a:schemeClr val="dk2"/>
                </a:solidFill>
              </a:rPr>
              <a:t>Healthcare capacity</a:t>
            </a:r>
            <a:r>
              <a:rPr lang="en" sz="900">
                <a:solidFill>
                  <a:schemeClr val="dk2"/>
                </a:solidFill>
              </a:rPr>
              <a:t>: Increased healthcare capacity or improvements in treatments could also have influenced death rates.</a:t>
            </a:r>
            <a:endParaRPr sz="900">
              <a:solidFill>
                <a:schemeClr val="dk2"/>
              </a:solidFill>
            </a:endParaRPr>
          </a:p>
          <a:p>
            <a:pPr indent="0" lvl="0" marL="0" rtl="0" algn="l">
              <a:lnSpc>
                <a:spcPct val="115000"/>
              </a:lnSpc>
              <a:spcBef>
                <a:spcPts val="1200"/>
              </a:spcBef>
              <a:spcAft>
                <a:spcPts val="900"/>
              </a:spcAft>
              <a:buNone/>
            </a:pPr>
            <a:r>
              <a:rPr lang="en" sz="900">
                <a:solidFill>
                  <a:schemeClr val="dk2"/>
                </a:solidFill>
              </a:rPr>
              <a:t>Therefore, while the data strongly suggests that vaccination helped reduce deaths, it’s essential to recognize that multiple factors could contribute to the observed trends.</a:t>
            </a:r>
            <a:endParaRPr sz="900">
              <a:solidFill>
                <a:schemeClr val="dk2"/>
              </a:solidFill>
            </a:endParaRPr>
          </a:p>
        </p:txBody>
      </p:sp>
      <p:sp>
        <p:nvSpPr>
          <p:cNvPr id="235" name="Google Shape;235;p33"/>
          <p:cNvSpPr txBox="1"/>
          <p:nvPr/>
        </p:nvSpPr>
        <p:spPr>
          <a:xfrm>
            <a:off x="282725" y="4665025"/>
            <a:ext cx="815700" cy="2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Mada</a:t>
            </a:r>
            <a:endParaRPr>
              <a:solidFill>
                <a:schemeClr val="dk2"/>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sp>
        <p:nvSpPr>
          <p:cNvPr id="240" name="Google Shape;240;p34"/>
          <p:cNvSpPr txBox="1"/>
          <p:nvPr/>
        </p:nvSpPr>
        <p:spPr>
          <a:xfrm>
            <a:off x="2102900" y="120450"/>
            <a:ext cx="4706700" cy="12468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Lato"/>
                <a:ea typeface="Lato"/>
                <a:cs typeface="Lato"/>
                <a:sym typeface="Lato"/>
              </a:rPr>
              <a:t>What Group of People Had The Biggest Risk Factor</a:t>
            </a:r>
            <a:endParaRPr b="1" sz="2300">
              <a:solidFill>
                <a:schemeClr val="dk1"/>
              </a:solidFill>
              <a:latin typeface="Lato"/>
              <a:ea typeface="Lato"/>
              <a:cs typeface="Lato"/>
              <a:sym typeface="Lato"/>
            </a:endParaRPr>
          </a:p>
          <a:p>
            <a:pPr indent="0" lvl="0" marL="0" rtl="0" algn="ctr">
              <a:spcBef>
                <a:spcPts val="0"/>
              </a:spcBef>
              <a:spcAft>
                <a:spcPts val="0"/>
              </a:spcAft>
              <a:buNone/>
            </a:pPr>
            <a:r>
              <a:rPr b="1" lang="en" sz="2300">
                <a:solidFill>
                  <a:schemeClr val="dk1"/>
                </a:solidFill>
                <a:latin typeface="Lato"/>
                <a:ea typeface="Lato"/>
                <a:cs typeface="Lato"/>
                <a:sym typeface="Lato"/>
              </a:rPr>
              <a:t>For COVID-19?</a:t>
            </a:r>
            <a:endParaRPr b="1" sz="2300">
              <a:solidFill>
                <a:schemeClr val="dk1"/>
              </a:solidFill>
              <a:latin typeface="Lato"/>
              <a:ea typeface="Lato"/>
              <a:cs typeface="Lato"/>
              <a:sym typeface="Lato"/>
            </a:endParaRPr>
          </a:p>
        </p:txBody>
      </p:sp>
      <p:pic>
        <p:nvPicPr>
          <p:cNvPr id="241" name="Google Shape;241;p34"/>
          <p:cNvPicPr preferRelativeResize="0"/>
          <p:nvPr/>
        </p:nvPicPr>
        <p:blipFill>
          <a:blip r:embed="rId3">
            <a:alphaModFix/>
          </a:blip>
          <a:stretch>
            <a:fillRect/>
          </a:stretch>
        </p:blipFill>
        <p:spPr>
          <a:xfrm rot="-562615">
            <a:off x="117975" y="1801400"/>
            <a:ext cx="2857500" cy="1682450"/>
          </a:xfrm>
          <a:prstGeom prst="rect">
            <a:avLst/>
          </a:prstGeom>
          <a:noFill/>
          <a:ln>
            <a:noFill/>
          </a:ln>
        </p:spPr>
      </p:pic>
      <p:pic>
        <p:nvPicPr>
          <p:cNvPr id="242" name="Google Shape;242;p34"/>
          <p:cNvPicPr preferRelativeResize="0"/>
          <p:nvPr/>
        </p:nvPicPr>
        <p:blipFill>
          <a:blip r:embed="rId4">
            <a:alphaModFix/>
          </a:blip>
          <a:stretch>
            <a:fillRect/>
          </a:stretch>
        </p:blipFill>
        <p:spPr>
          <a:xfrm rot="-648024">
            <a:off x="6011568" y="1308225"/>
            <a:ext cx="2619375" cy="1743075"/>
          </a:xfrm>
          <a:prstGeom prst="rect">
            <a:avLst/>
          </a:prstGeom>
          <a:noFill/>
          <a:ln>
            <a:noFill/>
          </a:ln>
        </p:spPr>
      </p:pic>
      <p:pic>
        <p:nvPicPr>
          <p:cNvPr id="243" name="Google Shape;243;p34"/>
          <p:cNvPicPr preferRelativeResize="0"/>
          <p:nvPr/>
        </p:nvPicPr>
        <p:blipFill>
          <a:blip r:embed="rId5">
            <a:alphaModFix/>
          </a:blip>
          <a:stretch>
            <a:fillRect/>
          </a:stretch>
        </p:blipFill>
        <p:spPr>
          <a:xfrm rot="468501">
            <a:off x="3455718" y="3219200"/>
            <a:ext cx="2547647" cy="1695343"/>
          </a:xfrm>
          <a:prstGeom prst="rect">
            <a:avLst/>
          </a:prstGeom>
          <a:noFill/>
          <a:ln>
            <a:noFill/>
          </a:ln>
        </p:spPr>
      </p:pic>
      <p:pic>
        <p:nvPicPr>
          <p:cNvPr id="244" name="Google Shape;244;p34"/>
          <p:cNvPicPr preferRelativeResize="0"/>
          <p:nvPr/>
        </p:nvPicPr>
        <p:blipFill>
          <a:blip r:embed="rId6">
            <a:alphaModFix/>
          </a:blip>
          <a:stretch>
            <a:fillRect/>
          </a:stretch>
        </p:blipFill>
        <p:spPr>
          <a:xfrm>
            <a:off x="7869048" y="3868527"/>
            <a:ext cx="1274950" cy="1274975"/>
          </a:xfrm>
          <a:prstGeom prst="rect">
            <a:avLst/>
          </a:prstGeom>
          <a:noFill/>
          <a:ln>
            <a:noFill/>
          </a:ln>
        </p:spPr>
      </p:pic>
      <p:pic>
        <p:nvPicPr>
          <p:cNvPr id="245" name="Google Shape;245;p34"/>
          <p:cNvPicPr preferRelativeResize="0"/>
          <p:nvPr/>
        </p:nvPicPr>
        <p:blipFill>
          <a:blip r:embed="rId7">
            <a:alphaModFix/>
          </a:blip>
          <a:stretch>
            <a:fillRect/>
          </a:stretch>
        </p:blipFill>
        <p:spPr>
          <a:xfrm>
            <a:off x="4" y="0"/>
            <a:ext cx="1198425" cy="119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9" name="Shape 249"/>
        <p:cNvGrpSpPr/>
        <p:nvPr/>
      </p:nvGrpSpPr>
      <p:grpSpPr>
        <a:xfrm>
          <a:off x="0" y="0"/>
          <a:ext cx="0" cy="0"/>
          <a:chOff x="0" y="0"/>
          <a:chExt cx="0" cy="0"/>
        </a:xfrm>
      </p:grpSpPr>
      <p:sp>
        <p:nvSpPr>
          <p:cNvPr id="250" name="Google Shape;250;p35"/>
          <p:cNvSpPr txBox="1"/>
          <p:nvPr/>
        </p:nvSpPr>
        <p:spPr>
          <a:xfrm>
            <a:off x="3122550" y="201300"/>
            <a:ext cx="2898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2"/>
                </a:solidFill>
                <a:latin typeface="Lato"/>
                <a:ea typeface="Lato"/>
                <a:cs typeface="Lato"/>
                <a:sym typeface="Lato"/>
              </a:rPr>
              <a:t>Key Points</a:t>
            </a:r>
            <a:endParaRPr sz="2600">
              <a:solidFill>
                <a:schemeClr val="dk2"/>
              </a:solidFill>
              <a:latin typeface="Lato"/>
              <a:ea typeface="Lato"/>
              <a:cs typeface="Lato"/>
              <a:sym typeface="Lato"/>
            </a:endParaRPr>
          </a:p>
        </p:txBody>
      </p:sp>
      <p:sp>
        <p:nvSpPr>
          <p:cNvPr id="251" name="Google Shape;251;p35"/>
          <p:cNvSpPr txBox="1"/>
          <p:nvPr/>
        </p:nvSpPr>
        <p:spPr>
          <a:xfrm>
            <a:off x="1460400" y="880725"/>
            <a:ext cx="6223200" cy="3848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2"/>
              </a:buClr>
              <a:buSzPts val="1400"/>
              <a:buFont typeface="Nunito ExtraLight"/>
              <a:buChar char="●"/>
            </a:pPr>
            <a:r>
              <a:rPr i="1" lang="en">
                <a:solidFill>
                  <a:schemeClr val="dk2"/>
                </a:solidFill>
                <a:latin typeface="Nunito ExtraLight"/>
                <a:ea typeface="Nunito ExtraLight"/>
                <a:cs typeface="Nunito ExtraLight"/>
                <a:sym typeface="Nunito ExtraLight"/>
              </a:rPr>
              <a:t>The total population is 1,143 </a:t>
            </a:r>
            <a:endParaRPr i="1">
              <a:solidFill>
                <a:schemeClr val="dk2"/>
              </a:solidFill>
              <a:latin typeface="Nunito ExtraLight"/>
              <a:ea typeface="Nunito ExtraLight"/>
              <a:cs typeface="Nunito ExtraLight"/>
              <a:sym typeface="Nunito ExtraLight"/>
            </a:endParaRPr>
          </a:p>
          <a:p>
            <a:pPr indent="-317500" lvl="0" marL="457200" rtl="0" algn="l">
              <a:lnSpc>
                <a:spcPct val="200000"/>
              </a:lnSpc>
              <a:spcBef>
                <a:spcPts val="0"/>
              </a:spcBef>
              <a:spcAft>
                <a:spcPts val="0"/>
              </a:spcAft>
              <a:buClr>
                <a:schemeClr val="dk2"/>
              </a:buClr>
              <a:buSzPts val="1400"/>
              <a:buFont typeface="Nunito ExtraLight"/>
              <a:buChar char="●"/>
            </a:pPr>
            <a:r>
              <a:rPr i="1" lang="en">
                <a:solidFill>
                  <a:schemeClr val="dk2"/>
                </a:solidFill>
                <a:latin typeface="Nunito ExtraLight"/>
                <a:ea typeface="Nunito ExtraLight"/>
                <a:cs typeface="Nunito ExtraLight"/>
                <a:sym typeface="Nunito ExtraLight"/>
              </a:rPr>
              <a:t>Men were 60% of the population, and Women 40%</a:t>
            </a:r>
            <a:endParaRPr i="1">
              <a:solidFill>
                <a:schemeClr val="dk2"/>
              </a:solidFill>
              <a:latin typeface="Nunito ExtraLight"/>
              <a:ea typeface="Nunito ExtraLight"/>
              <a:cs typeface="Nunito ExtraLight"/>
              <a:sym typeface="Nunito ExtraLight"/>
            </a:endParaRPr>
          </a:p>
          <a:p>
            <a:pPr indent="-317500" lvl="0" marL="457200" rtl="0" algn="l">
              <a:lnSpc>
                <a:spcPct val="200000"/>
              </a:lnSpc>
              <a:spcBef>
                <a:spcPts val="0"/>
              </a:spcBef>
              <a:spcAft>
                <a:spcPts val="0"/>
              </a:spcAft>
              <a:buClr>
                <a:schemeClr val="dk2"/>
              </a:buClr>
              <a:buSzPts val="1400"/>
              <a:buFont typeface="Nunito ExtraLight"/>
              <a:buChar char="●"/>
            </a:pPr>
            <a:r>
              <a:rPr i="1" lang="en">
                <a:solidFill>
                  <a:schemeClr val="dk2"/>
                </a:solidFill>
                <a:latin typeface="Nunito ExtraLight"/>
                <a:ea typeface="Nunito ExtraLight"/>
                <a:cs typeface="Nunito ExtraLight"/>
                <a:sym typeface="Nunito ExtraLight"/>
              </a:rPr>
              <a:t>Total Deaths from COVID-19 is 319, 28% of </a:t>
            </a:r>
            <a:r>
              <a:rPr i="1" lang="en">
                <a:solidFill>
                  <a:schemeClr val="dk2"/>
                </a:solidFill>
                <a:latin typeface="Nunito ExtraLight"/>
                <a:ea typeface="Nunito ExtraLight"/>
                <a:cs typeface="Nunito ExtraLight"/>
                <a:sym typeface="Nunito ExtraLight"/>
              </a:rPr>
              <a:t>population</a:t>
            </a:r>
            <a:endParaRPr i="1">
              <a:solidFill>
                <a:schemeClr val="dk2"/>
              </a:solidFill>
              <a:latin typeface="Nunito ExtraLight"/>
              <a:ea typeface="Nunito ExtraLight"/>
              <a:cs typeface="Nunito ExtraLight"/>
              <a:sym typeface="Nunito ExtraLight"/>
            </a:endParaRPr>
          </a:p>
          <a:p>
            <a:pPr indent="-317500" lvl="0" marL="457200" rtl="0" algn="l">
              <a:lnSpc>
                <a:spcPct val="200000"/>
              </a:lnSpc>
              <a:spcBef>
                <a:spcPts val="0"/>
              </a:spcBef>
              <a:spcAft>
                <a:spcPts val="0"/>
              </a:spcAft>
              <a:buClr>
                <a:schemeClr val="dk2"/>
              </a:buClr>
              <a:buSzPts val="1400"/>
              <a:buFont typeface="Nunito ExtraLight"/>
              <a:buChar char="●"/>
            </a:pPr>
            <a:r>
              <a:rPr i="1" lang="en">
                <a:solidFill>
                  <a:schemeClr val="dk2"/>
                </a:solidFill>
                <a:latin typeface="Nunito ExtraLight"/>
                <a:ea typeface="Nunito ExtraLight"/>
                <a:cs typeface="Nunito ExtraLight"/>
                <a:sym typeface="Nunito ExtraLight"/>
              </a:rPr>
              <a:t>Total Deaths with at least 1 comorbidity was 101, 32% of total deaths</a:t>
            </a:r>
            <a:endParaRPr i="1">
              <a:solidFill>
                <a:schemeClr val="dk2"/>
              </a:solidFill>
              <a:latin typeface="Nunito ExtraLight"/>
              <a:ea typeface="Nunito ExtraLight"/>
              <a:cs typeface="Nunito ExtraLight"/>
              <a:sym typeface="Nunito ExtraLight"/>
            </a:endParaRPr>
          </a:p>
          <a:p>
            <a:pPr indent="-317500" lvl="0" marL="457200" rtl="0" algn="l">
              <a:lnSpc>
                <a:spcPct val="200000"/>
              </a:lnSpc>
              <a:spcBef>
                <a:spcPts val="0"/>
              </a:spcBef>
              <a:spcAft>
                <a:spcPts val="0"/>
              </a:spcAft>
              <a:buClr>
                <a:schemeClr val="dk2"/>
              </a:buClr>
              <a:buSzPts val="1400"/>
              <a:buFont typeface="Nunito ExtraLight"/>
              <a:buChar char="●"/>
            </a:pPr>
            <a:r>
              <a:rPr i="1" lang="en">
                <a:solidFill>
                  <a:schemeClr val="dk2"/>
                </a:solidFill>
                <a:latin typeface="Nunito ExtraLight"/>
                <a:ea typeface="Nunito ExtraLight"/>
                <a:cs typeface="Nunito ExtraLight"/>
                <a:sym typeface="Nunito ExtraLight"/>
              </a:rPr>
              <a:t>68% of people with comorbidity died</a:t>
            </a:r>
            <a:endParaRPr i="1">
              <a:solidFill>
                <a:schemeClr val="dk2"/>
              </a:solidFill>
              <a:latin typeface="Nunito ExtraLight"/>
              <a:ea typeface="Nunito ExtraLight"/>
              <a:cs typeface="Nunito ExtraLight"/>
              <a:sym typeface="Nunito ExtraLight"/>
            </a:endParaRPr>
          </a:p>
          <a:p>
            <a:pPr indent="-317500" lvl="0" marL="457200" rtl="0" algn="l">
              <a:lnSpc>
                <a:spcPct val="200000"/>
              </a:lnSpc>
              <a:spcBef>
                <a:spcPts val="0"/>
              </a:spcBef>
              <a:spcAft>
                <a:spcPts val="0"/>
              </a:spcAft>
              <a:buClr>
                <a:schemeClr val="dk2"/>
              </a:buClr>
              <a:buSzPts val="1400"/>
              <a:buFont typeface="Nunito ExtraLight"/>
              <a:buChar char="●"/>
            </a:pPr>
            <a:r>
              <a:rPr i="1" lang="en">
                <a:solidFill>
                  <a:schemeClr val="dk2"/>
                </a:solidFill>
                <a:latin typeface="Nunito ExtraLight"/>
                <a:ea typeface="Nunito ExtraLight"/>
                <a:cs typeface="Nunito ExtraLight"/>
                <a:sym typeface="Nunito ExtraLight"/>
              </a:rPr>
              <a:t>More men died proportional to their % of the population by 8%</a:t>
            </a:r>
            <a:endParaRPr i="1">
              <a:solidFill>
                <a:schemeClr val="dk2"/>
              </a:solidFill>
              <a:latin typeface="Nunito ExtraLight"/>
              <a:ea typeface="Nunito ExtraLight"/>
              <a:cs typeface="Nunito ExtraLight"/>
              <a:sym typeface="Nunito ExtraLight"/>
            </a:endParaRPr>
          </a:p>
          <a:p>
            <a:pPr indent="-317500" lvl="0" marL="457200" rtl="0" algn="l">
              <a:lnSpc>
                <a:spcPct val="200000"/>
              </a:lnSpc>
              <a:spcBef>
                <a:spcPts val="0"/>
              </a:spcBef>
              <a:spcAft>
                <a:spcPts val="0"/>
              </a:spcAft>
              <a:buClr>
                <a:schemeClr val="dk2"/>
              </a:buClr>
              <a:buSzPts val="1400"/>
              <a:buFont typeface="Nunito ExtraLight"/>
              <a:buChar char="●"/>
            </a:pPr>
            <a:r>
              <a:rPr i="1" lang="en">
                <a:solidFill>
                  <a:schemeClr val="dk2"/>
                </a:solidFill>
                <a:latin typeface="Nunito ExtraLight"/>
                <a:ea typeface="Nunito ExtraLight"/>
                <a:cs typeface="Nunito ExtraLight"/>
                <a:sym typeface="Nunito ExtraLight"/>
              </a:rPr>
              <a:t>Less wo</a:t>
            </a:r>
            <a:r>
              <a:rPr i="1" lang="en">
                <a:solidFill>
                  <a:schemeClr val="dk2"/>
                </a:solidFill>
                <a:latin typeface="Nunito ExtraLight"/>
                <a:ea typeface="Nunito ExtraLight"/>
                <a:cs typeface="Nunito ExtraLight"/>
                <a:sym typeface="Nunito ExtraLight"/>
              </a:rPr>
              <a:t>men died proportional to their % of the population by 13%</a:t>
            </a:r>
            <a:endParaRPr i="1">
              <a:solidFill>
                <a:schemeClr val="dk2"/>
              </a:solidFill>
              <a:latin typeface="Nunito ExtraLight"/>
              <a:ea typeface="Nunito ExtraLight"/>
              <a:cs typeface="Nunito ExtraLight"/>
              <a:sym typeface="Nunito ExtraLight"/>
            </a:endParaRPr>
          </a:p>
          <a:p>
            <a:pPr indent="-317500" lvl="0" marL="457200" rtl="0" algn="l">
              <a:lnSpc>
                <a:spcPct val="200000"/>
              </a:lnSpc>
              <a:spcBef>
                <a:spcPts val="0"/>
              </a:spcBef>
              <a:spcAft>
                <a:spcPts val="0"/>
              </a:spcAft>
              <a:buClr>
                <a:schemeClr val="dk2"/>
              </a:buClr>
              <a:buSzPts val="1400"/>
              <a:buFont typeface="Nunito ExtraLight"/>
              <a:buChar char="●"/>
            </a:pPr>
            <a:r>
              <a:rPr i="1" lang="en">
                <a:solidFill>
                  <a:schemeClr val="dk2"/>
                </a:solidFill>
                <a:latin typeface="Nunito ExtraLight"/>
                <a:ea typeface="Nunito ExtraLight"/>
                <a:cs typeface="Nunito ExtraLight"/>
                <a:sym typeface="Nunito ExtraLight"/>
              </a:rPr>
              <a:t>Hypertension was the comorbidity that appeared the most and with other comorbidities</a:t>
            </a:r>
            <a:endParaRPr i="1">
              <a:solidFill>
                <a:schemeClr val="dk2"/>
              </a:solidFill>
              <a:latin typeface="Nunito ExtraLight"/>
              <a:ea typeface="Nunito ExtraLight"/>
              <a:cs typeface="Nunito ExtraLight"/>
              <a:sym typeface="Nunito Extra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5" name="Shape 255"/>
        <p:cNvGrpSpPr/>
        <p:nvPr/>
      </p:nvGrpSpPr>
      <p:grpSpPr>
        <a:xfrm>
          <a:off x="0" y="0"/>
          <a:ext cx="0" cy="0"/>
          <a:chOff x="0" y="0"/>
          <a:chExt cx="0" cy="0"/>
        </a:xfrm>
      </p:grpSpPr>
      <p:pic>
        <p:nvPicPr>
          <p:cNvPr id="256" name="Google Shape;256;p36"/>
          <p:cNvPicPr preferRelativeResize="0"/>
          <p:nvPr/>
        </p:nvPicPr>
        <p:blipFill>
          <a:blip r:embed="rId3">
            <a:alphaModFix/>
          </a:blip>
          <a:stretch>
            <a:fillRect/>
          </a:stretch>
        </p:blipFill>
        <p:spPr>
          <a:xfrm>
            <a:off x="3130401" y="172525"/>
            <a:ext cx="5687025" cy="4476750"/>
          </a:xfrm>
          <a:prstGeom prst="rect">
            <a:avLst/>
          </a:prstGeom>
          <a:noFill/>
          <a:ln>
            <a:noFill/>
          </a:ln>
        </p:spPr>
      </p:pic>
      <p:sp>
        <p:nvSpPr>
          <p:cNvPr id="257" name="Google Shape;257;p36"/>
          <p:cNvSpPr txBox="1"/>
          <p:nvPr/>
        </p:nvSpPr>
        <p:spPr>
          <a:xfrm>
            <a:off x="1061925" y="4162100"/>
            <a:ext cx="289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
        <p:nvSpPr>
          <p:cNvPr id="258" name="Google Shape;258;p36"/>
          <p:cNvSpPr txBox="1"/>
          <p:nvPr/>
        </p:nvSpPr>
        <p:spPr>
          <a:xfrm>
            <a:off x="0" y="4835700"/>
            <a:ext cx="289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Lato"/>
                <a:ea typeface="Lato"/>
                <a:cs typeface="Lato"/>
                <a:sym typeface="Lato"/>
              </a:rPr>
              <a:t>KR, 2</a:t>
            </a:r>
            <a:endParaRPr sz="800">
              <a:solidFill>
                <a:schemeClr val="dk2"/>
              </a:solidFill>
              <a:latin typeface="Lato"/>
              <a:ea typeface="Lato"/>
              <a:cs typeface="Lato"/>
              <a:sym typeface="Lato"/>
            </a:endParaRPr>
          </a:p>
        </p:txBody>
      </p:sp>
      <p:sp>
        <p:nvSpPr>
          <p:cNvPr id="259" name="Google Shape;259;p36"/>
          <p:cNvSpPr txBox="1"/>
          <p:nvPr/>
        </p:nvSpPr>
        <p:spPr>
          <a:xfrm>
            <a:off x="90600" y="432825"/>
            <a:ext cx="28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Lato"/>
              <a:ea typeface="Lato"/>
              <a:cs typeface="Lato"/>
              <a:sym typeface="Lato"/>
            </a:endParaRPr>
          </a:p>
        </p:txBody>
      </p:sp>
      <p:sp>
        <p:nvSpPr>
          <p:cNvPr id="260" name="Google Shape;260;p36"/>
          <p:cNvSpPr txBox="1"/>
          <p:nvPr/>
        </p:nvSpPr>
        <p:spPr>
          <a:xfrm>
            <a:off x="90600" y="667425"/>
            <a:ext cx="2898900" cy="27861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2"/>
              </a:buClr>
              <a:buSzPts val="1300"/>
              <a:buFont typeface="Nunito Light"/>
              <a:buChar char="●"/>
            </a:pPr>
            <a:r>
              <a:rPr lang="en" sz="1300">
                <a:solidFill>
                  <a:schemeClr val="dk2"/>
                </a:solidFill>
                <a:latin typeface="Nunito Light"/>
                <a:ea typeface="Nunito Light"/>
                <a:cs typeface="Nunito Light"/>
                <a:sym typeface="Nunito Light"/>
              </a:rPr>
              <a:t>The two  largest age groups were 51 years old(92 cases), and 50 years old(82 cases).</a:t>
            </a:r>
            <a:endParaRPr sz="1300">
              <a:solidFill>
                <a:schemeClr val="dk2"/>
              </a:solidFill>
              <a:latin typeface="Nunito Light"/>
              <a:ea typeface="Nunito Light"/>
              <a:cs typeface="Nunito Light"/>
              <a:sym typeface="Nunito Light"/>
            </a:endParaRPr>
          </a:p>
          <a:p>
            <a:pPr indent="-311150" lvl="0" marL="457200" rtl="0" algn="l">
              <a:lnSpc>
                <a:spcPct val="150000"/>
              </a:lnSpc>
              <a:spcBef>
                <a:spcPts val="0"/>
              </a:spcBef>
              <a:spcAft>
                <a:spcPts val="0"/>
              </a:spcAft>
              <a:buClr>
                <a:schemeClr val="dk2"/>
              </a:buClr>
              <a:buSzPts val="1300"/>
              <a:buFont typeface="Nunito Light"/>
              <a:buChar char="●"/>
            </a:pPr>
            <a:r>
              <a:rPr lang="en" sz="1300">
                <a:solidFill>
                  <a:schemeClr val="dk2"/>
                </a:solidFill>
                <a:latin typeface="Nunito Light"/>
                <a:ea typeface="Nunito Light"/>
                <a:cs typeface="Nunito Light"/>
                <a:sym typeface="Nunito Light"/>
              </a:rPr>
              <a:t>The range of 8-49 and 52-98 were quite </a:t>
            </a:r>
            <a:r>
              <a:rPr lang="en" sz="1300">
                <a:solidFill>
                  <a:schemeClr val="dk2"/>
                </a:solidFill>
                <a:latin typeface="Nunito Light"/>
                <a:ea typeface="Nunito Light"/>
                <a:cs typeface="Nunito Light"/>
                <a:sym typeface="Nunito Light"/>
              </a:rPr>
              <a:t>comparable</a:t>
            </a:r>
            <a:r>
              <a:rPr lang="en" sz="1300">
                <a:solidFill>
                  <a:schemeClr val="dk2"/>
                </a:solidFill>
                <a:latin typeface="Nunito Light"/>
                <a:ea typeface="Nunito Light"/>
                <a:cs typeface="Nunito Light"/>
                <a:sym typeface="Nunito Light"/>
              </a:rPr>
              <a:t> with higher peaks in the 52-98 age groups resulting in a higher overall sample than the 8-49.</a:t>
            </a:r>
            <a:endParaRPr sz="1300">
              <a:solidFill>
                <a:schemeClr val="dk2"/>
              </a:solidFill>
              <a:latin typeface="Nunito Light"/>
              <a:ea typeface="Nunito Light"/>
              <a:cs typeface="Nunito Light"/>
              <a:sym typeface="Nunito Light"/>
            </a:endParaRPr>
          </a:p>
          <a:p>
            <a:pPr indent="0" lvl="0" marL="0" rtl="0" algn="l">
              <a:lnSpc>
                <a:spcPct val="150000"/>
              </a:lnSpc>
              <a:spcBef>
                <a:spcPts val="0"/>
              </a:spcBef>
              <a:spcAft>
                <a:spcPts val="0"/>
              </a:spcAft>
              <a:buNone/>
            </a:pPr>
            <a:r>
              <a:t/>
            </a:r>
            <a:endParaRPr sz="1300">
              <a:solidFill>
                <a:schemeClr val="dk2"/>
              </a:solidFill>
              <a:latin typeface="Lora"/>
              <a:ea typeface="Lora"/>
              <a:cs typeface="Lora"/>
              <a:sym typeface="Lora"/>
            </a:endParaRPr>
          </a:p>
        </p:txBody>
      </p:sp>
      <p:sp>
        <p:nvSpPr>
          <p:cNvPr id="261" name="Google Shape;261;p36"/>
          <p:cNvSpPr txBox="1"/>
          <p:nvPr/>
        </p:nvSpPr>
        <p:spPr>
          <a:xfrm>
            <a:off x="367400" y="271250"/>
            <a:ext cx="289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ato"/>
                <a:ea typeface="Lato"/>
                <a:cs typeface="Lato"/>
                <a:sym typeface="Lato"/>
              </a:rPr>
              <a:t>Age Group Distribution</a:t>
            </a:r>
            <a:endParaRPr sz="1800">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 name="Shape 265"/>
        <p:cNvGrpSpPr/>
        <p:nvPr/>
      </p:nvGrpSpPr>
      <p:grpSpPr>
        <a:xfrm>
          <a:off x="0" y="0"/>
          <a:ext cx="0" cy="0"/>
          <a:chOff x="0" y="0"/>
          <a:chExt cx="0" cy="0"/>
        </a:xfrm>
      </p:grpSpPr>
      <p:pic>
        <p:nvPicPr>
          <p:cNvPr id="266" name="Google Shape;266;p37"/>
          <p:cNvPicPr preferRelativeResize="0"/>
          <p:nvPr/>
        </p:nvPicPr>
        <p:blipFill>
          <a:blip r:embed="rId3">
            <a:alphaModFix/>
          </a:blip>
          <a:stretch>
            <a:fillRect/>
          </a:stretch>
        </p:blipFill>
        <p:spPr>
          <a:xfrm>
            <a:off x="2995613" y="298350"/>
            <a:ext cx="5991225" cy="4476750"/>
          </a:xfrm>
          <a:prstGeom prst="rect">
            <a:avLst/>
          </a:prstGeom>
          <a:noFill/>
          <a:ln>
            <a:noFill/>
          </a:ln>
        </p:spPr>
      </p:pic>
      <p:sp>
        <p:nvSpPr>
          <p:cNvPr id="267" name="Google Shape;267;p37"/>
          <p:cNvSpPr txBox="1"/>
          <p:nvPr/>
        </p:nvSpPr>
        <p:spPr>
          <a:xfrm>
            <a:off x="0" y="4821400"/>
            <a:ext cx="2898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Lato"/>
                <a:ea typeface="Lato"/>
                <a:cs typeface="Lato"/>
                <a:sym typeface="Lato"/>
              </a:rPr>
              <a:t>KR,3</a:t>
            </a:r>
            <a:endParaRPr sz="700">
              <a:solidFill>
                <a:schemeClr val="dk2"/>
              </a:solidFill>
              <a:latin typeface="Lato"/>
              <a:ea typeface="Lato"/>
              <a:cs typeface="Lato"/>
              <a:sym typeface="Lato"/>
            </a:endParaRPr>
          </a:p>
        </p:txBody>
      </p:sp>
      <p:sp>
        <p:nvSpPr>
          <p:cNvPr id="268" name="Google Shape;268;p37"/>
          <p:cNvSpPr txBox="1"/>
          <p:nvPr/>
        </p:nvSpPr>
        <p:spPr>
          <a:xfrm>
            <a:off x="0" y="850525"/>
            <a:ext cx="2898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Lato"/>
              <a:ea typeface="Lato"/>
              <a:cs typeface="Lato"/>
              <a:sym typeface="Lato"/>
            </a:endParaRPr>
          </a:p>
          <a:p>
            <a:pPr indent="-298450" lvl="0" marL="457200" rtl="0" algn="l">
              <a:lnSpc>
                <a:spcPct val="150000"/>
              </a:lnSpc>
              <a:spcBef>
                <a:spcPts val="0"/>
              </a:spcBef>
              <a:spcAft>
                <a:spcPts val="0"/>
              </a:spcAft>
              <a:buClr>
                <a:schemeClr val="dk2"/>
              </a:buClr>
              <a:buSzPts val="1100"/>
              <a:buFont typeface="Lato"/>
              <a:buChar char="●"/>
            </a:pPr>
            <a:r>
              <a:rPr lang="en" sz="1100">
                <a:solidFill>
                  <a:schemeClr val="dk2"/>
                </a:solidFill>
                <a:latin typeface="Lato"/>
                <a:ea typeface="Lato"/>
                <a:cs typeface="Lato"/>
                <a:sym typeface="Lato"/>
              </a:rPr>
              <a:t>People over the age of 70 accounted for 55% of all deaths, people from the ages of 50-69 accounted for 37% of all deaths, and ages 8-49 accounted for just 8% of all deaths. </a:t>
            </a:r>
            <a:endParaRPr sz="1100">
              <a:solidFill>
                <a:schemeClr val="dk2"/>
              </a:solidFill>
              <a:latin typeface="Lato"/>
              <a:ea typeface="Lato"/>
              <a:cs typeface="Lato"/>
              <a:sym typeface="Lato"/>
            </a:endParaRPr>
          </a:p>
        </p:txBody>
      </p:sp>
      <p:sp>
        <p:nvSpPr>
          <p:cNvPr id="269" name="Google Shape;269;p37"/>
          <p:cNvSpPr txBox="1"/>
          <p:nvPr/>
        </p:nvSpPr>
        <p:spPr>
          <a:xfrm>
            <a:off x="227600" y="447900"/>
            <a:ext cx="289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Lato"/>
                <a:ea typeface="Lato"/>
                <a:cs typeface="Lato"/>
                <a:sym typeface="Lato"/>
              </a:rPr>
              <a:t>How age affects death rate</a:t>
            </a:r>
            <a:endParaRPr sz="1600">
              <a:solidFill>
                <a:schemeClr val="dk2"/>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pic>
        <p:nvPicPr>
          <p:cNvPr id="274" name="Google Shape;274;p38"/>
          <p:cNvPicPr preferRelativeResize="0"/>
          <p:nvPr/>
        </p:nvPicPr>
        <p:blipFill>
          <a:blip r:embed="rId3">
            <a:alphaModFix/>
          </a:blip>
          <a:stretch>
            <a:fillRect/>
          </a:stretch>
        </p:blipFill>
        <p:spPr>
          <a:xfrm>
            <a:off x="4356000" y="1294825"/>
            <a:ext cx="4615475" cy="2748751"/>
          </a:xfrm>
          <a:prstGeom prst="rect">
            <a:avLst/>
          </a:prstGeom>
          <a:noFill/>
          <a:ln>
            <a:noFill/>
          </a:ln>
        </p:spPr>
      </p:pic>
      <p:pic>
        <p:nvPicPr>
          <p:cNvPr id="275" name="Google Shape;275;p38"/>
          <p:cNvPicPr preferRelativeResize="0"/>
          <p:nvPr/>
        </p:nvPicPr>
        <p:blipFill>
          <a:blip r:embed="rId4">
            <a:alphaModFix/>
          </a:blip>
          <a:stretch>
            <a:fillRect/>
          </a:stretch>
        </p:blipFill>
        <p:spPr>
          <a:xfrm>
            <a:off x="172525" y="1294825"/>
            <a:ext cx="4051201" cy="2748750"/>
          </a:xfrm>
          <a:prstGeom prst="rect">
            <a:avLst/>
          </a:prstGeom>
          <a:noFill/>
          <a:ln>
            <a:noFill/>
          </a:ln>
        </p:spPr>
      </p:pic>
      <p:sp>
        <p:nvSpPr>
          <p:cNvPr id="276" name="Google Shape;276;p38"/>
          <p:cNvSpPr txBox="1"/>
          <p:nvPr/>
        </p:nvSpPr>
        <p:spPr>
          <a:xfrm>
            <a:off x="3122550" y="140875"/>
            <a:ext cx="289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ato"/>
                <a:ea typeface="Lato"/>
                <a:cs typeface="Lato"/>
                <a:sym typeface="Lato"/>
              </a:rPr>
              <a:t>The Relationship Between Death &amp; Comorbidities</a:t>
            </a:r>
            <a:endParaRPr sz="1800">
              <a:solidFill>
                <a:schemeClr val="dk2"/>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221000" y="1957975"/>
            <a:ext cx="4045200" cy="1318200"/>
          </a:xfrm>
          <a:prstGeom prst="rect">
            <a:avLst/>
          </a:prstGeom>
          <a:solidFill>
            <a:schemeClr val="lt1"/>
          </a:solidFill>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b="0" lang="en" sz="3000">
                <a:latin typeface="Arial"/>
                <a:ea typeface="Arial"/>
                <a:cs typeface="Arial"/>
                <a:sym typeface="Arial"/>
              </a:rPr>
              <a:t>Impact of COVID-19 on Mental Health Trends</a:t>
            </a:r>
            <a:endParaRPr b="0" sz="3000">
              <a:latin typeface="Arial"/>
              <a:ea typeface="Arial"/>
              <a:cs typeface="Arial"/>
              <a:sym typeface="Arial"/>
            </a:endParaRPr>
          </a:p>
          <a:p>
            <a:pPr indent="0" lvl="0" marL="0" rtl="0" algn="ctr">
              <a:spcBef>
                <a:spcPts val="0"/>
              </a:spcBef>
              <a:spcAft>
                <a:spcPts val="0"/>
              </a:spcAft>
              <a:buNone/>
            </a:pPr>
            <a:r>
              <a:t/>
            </a:r>
            <a:endParaRPr/>
          </a:p>
        </p:txBody>
      </p:sp>
      <p:sp>
        <p:nvSpPr>
          <p:cNvPr id="282" name="Google Shape;282;p39"/>
          <p:cNvSpPr txBox="1"/>
          <p:nvPr>
            <p:ph idx="1" type="subTitle"/>
          </p:nvPr>
        </p:nvSpPr>
        <p:spPr>
          <a:xfrm>
            <a:off x="265500" y="2842171"/>
            <a:ext cx="4045200" cy="13455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SzPts val="1200"/>
              <a:buFont typeface="Arial"/>
              <a:buChar char="●"/>
            </a:pPr>
            <a:r>
              <a:rPr b="1" lang="en" sz="1200">
                <a:latin typeface="Arial"/>
                <a:ea typeface="Arial"/>
                <a:cs typeface="Arial"/>
                <a:sym typeface="Arial"/>
              </a:rPr>
              <a:t>How did mental health trends change during the pandemic?</a:t>
            </a:r>
            <a:endParaRPr b="1" sz="1200">
              <a:latin typeface="Arial"/>
              <a:ea typeface="Arial"/>
              <a:cs typeface="Arial"/>
              <a:sym typeface="Arial"/>
            </a:endParaRPr>
          </a:p>
          <a:p>
            <a:pPr indent="-304800" lvl="0" marL="457200" rtl="0" algn="l">
              <a:spcBef>
                <a:spcPts val="0"/>
              </a:spcBef>
              <a:spcAft>
                <a:spcPts val="0"/>
              </a:spcAft>
              <a:buSzPts val="1200"/>
              <a:buFont typeface="Arial"/>
              <a:buChar char="●"/>
            </a:pPr>
            <a:r>
              <a:rPr b="1" lang="en" sz="1200">
                <a:latin typeface="Arial"/>
                <a:ea typeface="Arial"/>
                <a:cs typeface="Arial"/>
                <a:sym typeface="Arial"/>
              </a:rPr>
              <a:t>Which demographic groups were most affected?</a:t>
            </a:r>
            <a:endParaRPr b="1" sz="1200">
              <a:latin typeface="Arial"/>
              <a:ea typeface="Arial"/>
              <a:cs typeface="Arial"/>
              <a:sym typeface="Arial"/>
            </a:endParaRPr>
          </a:p>
          <a:p>
            <a:pPr indent="-304800" lvl="0" marL="457200" rtl="0" algn="l">
              <a:spcBef>
                <a:spcPts val="0"/>
              </a:spcBef>
              <a:spcAft>
                <a:spcPts val="0"/>
              </a:spcAft>
              <a:buSzPts val="1200"/>
              <a:buFont typeface="Arial"/>
              <a:buChar char="●"/>
            </a:pPr>
            <a:r>
              <a:rPr b="1" lang="en" sz="1200">
                <a:latin typeface="Arial"/>
                <a:ea typeface="Arial"/>
                <a:cs typeface="Arial"/>
                <a:sym typeface="Arial"/>
              </a:rPr>
              <a:t>Is there a correlation between COVID-19 cases and mental health crises?</a:t>
            </a:r>
            <a:endParaRPr b="1" sz="1200">
              <a:latin typeface="Arial"/>
              <a:ea typeface="Arial"/>
              <a:cs typeface="Arial"/>
              <a:sym typeface="Arial"/>
            </a:endParaRPr>
          </a:p>
          <a:p>
            <a:pPr indent="0" lvl="0" marL="0" rtl="0" algn="l">
              <a:spcBef>
                <a:spcPts val="0"/>
              </a:spcBef>
              <a:spcAft>
                <a:spcPts val="0"/>
              </a:spcAft>
              <a:buNone/>
            </a:pPr>
            <a:r>
              <a:t/>
            </a:r>
            <a:endParaRPr/>
          </a:p>
        </p:txBody>
      </p:sp>
      <p:pic>
        <p:nvPicPr>
          <p:cNvPr id="283" name="Google Shape;283;p39"/>
          <p:cNvPicPr preferRelativeResize="0"/>
          <p:nvPr/>
        </p:nvPicPr>
        <p:blipFill>
          <a:blip r:embed="rId3">
            <a:alphaModFix/>
          </a:blip>
          <a:stretch>
            <a:fillRect/>
          </a:stretch>
        </p:blipFill>
        <p:spPr>
          <a:xfrm>
            <a:off x="4738175" y="1085650"/>
            <a:ext cx="4239650" cy="2696326"/>
          </a:xfrm>
          <a:prstGeom prst="rect">
            <a:avLst/>
          </a:prstGeom>
          <a:noFill/>
          <a:ln>
            <a:noFill/>
          </a:ln>
        </p:spPr>
      </p:pic>
      <p:sp>
        <p:nvSpPr>
          <p:cNvPr id="284" name="Google Shape;284;p39"/>
          <p:cNvSpPr/>
          <p:nvPr/>
        </p:nvSpPr>
        <p:spPr>
          <a:xfrm>
            <a:off x="4956625" y="4485000"/>
            <a:ext cx="729600" cy="53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nvSpPr>
        <p:spPr>
          <a:xfrm>
            <a:off x="204675" y="204675"/>
            <a:ext cx="42804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sz="1100">
              <a:solidFill>
                <a:schemeClr val="dk2"/>
              </a:solidFill>
            </a:endParaRPr>
          </a:p>
          <a:p>
            <a:pPr indent="-228600" lvl="0" marL="457200" rtl="0" algn="l">
              <a:lnSpc>
                <a:spcPct val="115000"/>
              </a:lnSpc>
              <a:spcBef>
                <a:spcPts val="1200"/>
              </a:spcBef>
              <a:spcAft>
                <a:spcPts val="0"/>
              </a:spcAft>
              <a:buNone/>
            </a:pPr>
            <a:r>
              <a:rPr b="1" lang="en" sz="1100">
                <a:solidFill>
                  <a:schemeClr val="dk2"/>
                </a:solidFill>
              </a:rPr>
              <a:t>Overall Trends:</a:t>
            </a:r>
            <a:endParaRPr b="1" sz="1100">
              <a:solidFill>
                <a:schemeClr val="dk2"/>
              </a:solidFill>
            </a:endParaRPr>
          </a:p>
          <a:p>
            <a:pPr indent="-298450" lvl="0" marL="457200" rtl="0" algn="l">
              <a:lnSpc>
                <a:spcPct val="115000"/>
              </a:lnSpc>
              <a:spcBef>
                <a:spcPts val="1200"/>
              </a:spcBef>
              <a:spcAft>
                <a:spcPts val="0"/>
              </a:spcAft>
              <a:buClr>
                <a:schemeClr val="dk2"/>
              </a:buClr>
              <a:buSzPts val="1100"/>
              <a:buChar char="●"/>
            </a:pPr>
            <a:r>
              <a:rPr lang="en" sz="1100">
                <a:solidFill>
                  <a:schemeClr val="dk2"/>
                </a:solidFill>
              </a:rPr>
              <a:t>Both anxiety and depressive symptoms </a:t>
            </a:r>
            <a:r>
              <a:rPr lang="en" sz="1100">
                <a:solidFill>
                  <a:schemeClr val="dk2"/>
                </a:solidFill>
              </a:rPr>
              <a:t>fluctuate</a:t>
            </a:r>
            <a:r>
              <a:rPr lang="en" sz="1100">
                <a:solidFill>
                  <a:schemeClr val="dk2"/>
                </a:solidFill>
              </a:rPr>
              <a:t> throughout the pandemic, reflecting the psychological impact of different phases of COVID-19.</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rPr>
              <a:t>Noticeable spikes during certain periods indicate heightened mental health crises.</a:t>
            </a:r>
            <a:endParaRPr sz="1100">
              <a:solidFill>
                <a:schemeClr val="dk2"/>
              </a:solidFill>
            </a:endParaRPr>
          </a:p>
          <a:p>
            <a:pPr indent="0" lvl="0" marL="0" rtl="0" algn="l">
              <a:lnSpc>
                <a:spcPct val="115000"/>
              </a:lnSpc>
              <a:spcBef>
                <a:spcPts val="1200"/>
              </a:spcBef>
              <a:spcAft>
                <a:spcPts val="0"/>
              </a:spcAft>
              <a:buNone/>
            </a:pPr>
            <a:r>
              <a:rPr b="1" lang="en" sz="1100">
                <a:solidFill>
                  <a:schemeClr val="dk2"/>
                </a:solidFill>
              </a:rPr>
              <a:t>Key Observations:</a:t>
            </a:r>
            <a:endParaRPr b="1" sz="1100">
              <a:solidFill>
                <a:schemeClr val="dk2"/>
              </a:solidFill>
            </a:endParaRPr>
          </a:p>
          <a:p>
            <a:pPr indent="-298450" lvl="0" marL="457200" rtl="0" algn="l">
              <a:lnSpc>
                <a:spcPct val="115000"/>
              </a:lnSpc>
              <a:spcBef>
                <a:spcPts val="1200"/>
              </a:spcBef>
              <a:spcAft>
                <a:spcPts val="0"/>
              </a:spcAft>
              <a:buClr>
                <a:schemeClr val="dk2"/>
              </a:buClr>
              <a:buSzPts val="1100"/>
              <a:buChar char="●"/>
            </a:pPr>
            <a:r>
              <a:rPr lang="en" sz="1100">
                <a:solidFill>
                  <a:schemeClr val="dk2"/>
                </a:solidFill>
              </a:rPr>
              <a:t>Peaks correspond with significant pandemic events, such as lockdowns and COVID-19 case surges.</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rPr>
              <a:t>Symptoms did not return to pre-pandemic levels, showing a sustained psychological impact.</a:t>
            </a:r>
            <a:endParaRPr sz="1100">
              <a:solidFill>
                <a:schemeClr val="dk2"/>
              </a:solidFill>
            </a:endParaRPr>
          </a:p>
          <a:p>
            <a:pPr indent="0" lvl="0" marL="0" rtl="0" algn="l">
              <a:lnSpc>
                <a:spcPct val="115000"/>
              </a:lnSpc>
              <a:spcBef>
                <a:spcPts val="1200"/>
              </a:spcBef>
              <a:spcAft>
                <a:spcPts val="0"/>
              </a:spcAft>
              <a:buNone/>
            </a:pPr>
            <a:r>
              <a:rPr b="1" lang="en" sz="1100">
                <a:solidFill>
                  <a:schemeClr val="dk2"/>
                </a:solidFill>
              </a:rPr>
              <a:t>Relevance to Research Questions:</a:t>
            </a:r>
            <a:endParaRPr b="1" sz="1100">
              <a:solidFill>
                <a:schemeClr val="dk2"/>
              </a:solidFill>
            </a:endParaRPr>
          </a:p>
          <a:p>
            <a:pPr indent="-298450" lvl="0" marL="457200" rtl="0" algn="l">
              <a:lnSpc>
                <a:spcPct val="115000"/>
              </a:lnSpc>
              <a:spcBef>
                <a:spcPts val="1200"/>
              </a:spcBef>
              <a:spcAft>
                <a:spcPts val="0"/>
              </a:spcAft>
              <a:buClr>
                <a:schemeClr val="dk2"/>
              </a:buClr>
              <a:buSzPts val="1100"/>
              <a:buChar char="●"/>
            </a:pPr>
            <a:r>
              <a:rPr lang="en" sz="1100">
                <a:solidFill>
                  <a:schemeClr val="dk2"/>
                </a:solidFill>
              </a:rPr>
              <a:t>This graph directly answers how mental health trends changed during the pandemic.</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rPr>
              <a:t>It sets the context for understanding which demographic groups were most affected.</a:t>
            </a:r>
            <a:endParaRPr sz="1100">
              <a:solidFill>
                <a:schemeClr val="dk2"/>
              </a:solidFill>
            </a:endParaRPr>
          </a:p>
          <a:p>
            <a:pPr indent="0" lvl="0" marL="0" rtl="0" algn="l">
              <a:lnSpc>
                <a:spcPct val="115000"/>
              </a:lnSpc>
              <a:spcBef>
                <a:spcPts val="1200"/>
              </a:spcBef>
              <a:spcAft>
                <a:spcPts val="0"/>
              </a:spcAft>
              <a:buNone/>
            </a:pPr>
            <a:r>
              <a:t/>
            </a:r>
            <a:endParaRPr b="1" sz="1100">
              <a:solidFill>
                <a:schemeClr val="dk2"/>
              </a:solidFill>
            </a:endParaRPr>
          </a:p>
          <a:p>
            <a:pPr indent="0" lvl="0" marL="0" rtl="0" algn="l">
              <a:spcBef>
                <a:spcPts val="1200"/>
              </a:spcBef>
              <a:spcAft>
                <a:spcPts val="0"/>
              </a:spcAft>
              <a:buNone/>
            </a:pPr>
            <a:r>
              <a:t/>
            </a:r>
            <a:endParaRPr sz="1800">
              <a:solidFill>
                <a:schemeClr val="dk2"/>
              </a:solidFill>
              <a:latin typeface="Lato"/>
              <a:ea typeface="Lato"/>
              <a:cs typeface="Lato"/>
              <a:sym typeface="Lato"/>
            </a:endParaRPr>
          </a:p>
        </p:txBody>
      </p:sp>
      <p:pic>
        <p:nvPicPr>
          <p:cNvPr id="290" name="Google Shape;290;p40"/>
          <p:cNvPicPr preferRelativeResize="0"/>
          <p:nvPr/>
        </p:nvPicPr>
        <p:blipFill>
          <a:blip r:embed="rId3">
            <a:alphaModFix/>
          </a:blip>
          <a:stretch>
            <a:fillRect/>
          </a:stretch>
        </p:blipFill>
        <p:spPr>
          <a:xfrm>
            <a:off x="4622550" y="1023350"/>
            <a:ext cx="4441702" cy="2589550"/>
          </a:xfrm>
          <a:prstGeom prst="rect">
            <a:avLst/>
          </a:prstGeom>
          <a:noFill/>
          <a:ln cap="flat" cmpd="sng" w="9525">
            <a:solidFill>
              <a:schemeClr val="dk1"/>
            </a:solidFill>
            <a:prstDash val="solid"/>
            <a:round/>
            <a:headEnd len="sm" w="sm" type="none"/>
            <a:tailEnd len="sm" w="sm" type="none"/>
          </a:ln>
        </p:spPr>
      </p:pic>
      <p:sp>
        <p:nvSpPr>
          <p:cNvPr id="291" name="Google Shape;291;p40"/>
          <p:cNvSpPr/>
          <p:nvPr/>
        </p:nvSpPr>
        <p:spPr>
          <a:xfrm>
            <a:off x="4992225" y="4413800"/>
            <a:ext cx="587400" cy="169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185450" y="417450"/>
            <a:ext cx="4045200" cy="4308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2"/>
              </a:buClr>
              <a:buSzPts val="990"/>
              <a:buFont typeface="Arial"/>
              <a:buNone/>
            </a:pPr>
            <a:r>
              <a:rPr lang="en" sz="1100">
                <a:solidFill>
                  <a:schemeClr val="dk2"/>
                </a:solidFill>
                <a:latin typeface="Arial"/>
                <a:ea typeface="Arial"/>
                <a:cs typeface="Arial"/>
                <a:sym typeface="Arial"/>
              </a:rPr>
              <a:t>Young Adults Were Most Affected:</a:t>
            </a:r>
            <a:endParaRPr sz="11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Font typeface="Arial"/>
              <a:buChar char="●"/>
            </a:pPr>
            <a:r>
              <a:rPr b="0" lang="en" sz="1100">
                <a:solidFill>
                  <a:schemeClr val="dk2"/>
                </a:solidFill>
                <a:latin typeface="Arial"/>
                <a:ea typeface="Arial"/>
                <a:cs typeface="Arial"/>
                <a:sym typeface="Arial"/>
              </a:rPr>
              <a:t>Young adults aged 18-29 consistently reported the highest levels of depressive symptoms.</a:t>
            </a:r>
            <a:endParaRPr b="0"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Font typeface="Arial"/>
              <a:buChar char="●"/>
            </a:pPr>
            <a:r>
              <a:rPr b="0" lang="en" sz="1100">
                <a:solidFill>
                  <a:schemeClr val="dk2"/>
                </a:solidFill>
                <a:latin typeface="Arial"/>
                <a:ea typeface="Arial"/>
                <a:cs typeface="Arial"/>
                <a:sym typeface="Arial"/>
              </a:rPr>
              <a:t>This group showed the most significant spikes, reflecting the impact of social isolation and economic uncertainty.</a:t>
            </a:r>
            <a:endParaRPr b="0" sz="1100">
              <a:solidFill>
                <a:schemeClr val="dk2"/>
              </a:solidFill>
              <a:latin typeface="Arial"/>
              <a:ea typeface="Arial"/>
              <a:cs typeface="Arial"/>
              <a:sym typeface="Arial"/>
            </a:endParaRPr>
          </a:p>
          <a:p>
            <a:pPr indent="0" lvl="0" marL="0" rtl="0" algn="l">
              <a:lnSpc>
                <a:spcPct val="115000"/>
              </a:lnSpc>
              <a:spcBef>
                <a:spcPts val="1200"/>
              </a:spcBef>
              <a:spcAft>
                <a:spcPts val="0"/>
              </a:spcAft>
              <a:buClr>
                <a:schemeClr val="dk2"/>
              </a:buClr>
              <a:buSzPts val="990"/>
              <a:buFont typeface="Arial"/>
              <a:buNone/>
            </a:pPr>
            <a:r>
              <a:rPr lang="en" sz="1100">
                <a:solidFill>
                  <a:schemeClr val="dk2"/>
                </a:solidFill>
                <a:latin typeface="Arial"/>
                <a:ea typeface="Arial"/>
                <a:cs typeface="Arial"/>
                <a:sym typeface="Arial"/>
              </a:rPr>
              <a:t>Age-Wise Trends:</a:t>
            </a:r>
            <a:endParaRPr sz="11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Font typeface="Arial"/>
              <a:buChar char="●"/>
            </a:pPr>
            <a:r>
              <a:rPr b="0" lang="en" sz="1100">
                <a:solidFill>
                  <a:schemeClr val="dk2"/>
                </a:solidFill>
                <a:latin typeface="Arial"/>
                <a:ea typeface="Arial"/>
                <a:cs typeface="Arial"/>
                <a:sym typeface="Arial"/>
              </a:rPr>
              <a:t>All age groups showed an increase in symptoms during the pandemic, but younger age groups were notably more affected.</a:t>
            </a:r>
            <a:endParaRPr b="0"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Font typeface="Arial"/>
              <a:buChar char="●"/>
            </a:pPr>
            <a:r>
              <a:rPr b="0" lang="en" sz="1100">
                <a:solidFill>
                  <a:schemeClr val="dk2"/>
                </a:solidFill>
                <a:latin typeface="Arial"/>
                <a:ea typeface="Arial"/>
                <a:cs typeface="Arial"/>
                <a:sym typeface="Arial"/>
              </a:rPr>
              <a:t>Older adults showed lower but still significant levels of depressive symptoms.</a:t>
            </a:r>
            <a:endParaRPr b="0" sz="1100">
              <a:solidFill>
                <a:schemeClr val="dk2"/>
              </a:solidFill>
              <a:latin typeface="Arial"/>
              <a:ea typeface="Arial"/>
              <a:cs typeface="Arial"/>
              <a:sym typeface="Arial"/>
            </a:endParaRPr>
          </a:p>
          <a:p>
            <a:pPr indent="0" lvl="0" marL="0" rtl="0" algn="l">
              <a:lnSpc>
                <a:spcPct val="115000"/>
              </a:lnSpc>
              <a:spcBef>
                <a:spcPts val="1200"/>
              </a:spcBef>
              <a:spcAft>
                <a:spcPts val="0"/>
              </a:spcAft>
              <a:buClr>
                <a:schemeClr val="dk2"/>
              </a:buClr>
              <a:buSzPts val="990"/>
              <a:buFont typeface="Arial"/>
              <a:buNone/>
            </a:pPr>
            <a:r>
              <a:rPr lang="en" sz="1100">
                <a:solidFill>
                  <a:schemeClr val="dk2"/>
                </a:solidFill>
                <a:latin typeface="Arial"/>
                <a:ea typeface="Arial"/>
                <a:cs typeface="Arial"/>
                <a:sym typeface="Arial"/>
              </a:rPr>
              <a:t>Relevance to Research Questions:</a:t>
            </a:r>
            <a:endParaRPr sz="11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Font typeface="Arial"/>
              <a:buChar char="●"/>
            </a:pPr>
            <a:r>
              <a:rPr b="0" lang="en" sz="1100">
                <a:solidFill>
                  <a:schemeClr val="dk2"/>
                </a:solidFill>
                <a:latin typeface="Arial"/>
                <a:ea typeface="Arial"/>
                <a:cs typeface="Arial"/>
                <a:sym typeface="Arial"/>
              </a:rPr>
              <a:t>This graph answers the question of which demographic groups were most affected.</a:t>
            </a:r>
            <a:endParaRPr b="0"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Font typeface="Arial"/>
              <a:buChar char="●"/>
            </a:pPr>
            <a:r>
              <a:rPr b="0" lang="en" sz="1100">
                <a:solidFill>
                  <a:schemeClr val="dk2"/>
                </a:solidFill>
                <a:latin typeface="Arial"/>
                <a:ea typeface="Arial"/>
                <a:cs typeface="Arial"/>
                <a:sym typeface="Arial"/>
              </a:rPr>
              <a:t>It provides a clear visual of age-wise disparities in mental health impact.</a:t>
            </a:r>
            <a:endParaRPr sz="1100"/>
          </a:p>
        </p:txBody>
      </p:sp>
      <p:pic>
        <p:nvPicPr>
          <p:cNvPr id="297" name="Google Shape;297;p41"/>
          <p:cNvPicPr preferRelativeResize="0"/>
          <p:nvPr/>
        </p:nvPicPr>
        <p:blipFill>
          <a:blip r:embed="rId3">
            <a:alphaModFix/>
          </a:blip>
          <a:stretch>
            <a:fillRect/>
          </a:stretch>
        </p:blipFill>
        <p:spPr>
          <a:xfrm>
            <a:off x="4645175" y="1179175"/>
            <a:ext cx="4418724" cy="2576151"/>
          </a:xfrm>
          <a:prstGeom prst="rect">
            <a:avLst/>
          </a:prstGeom>
          <a:noFill/>
          <a:ln>
            <a:noFill/>
          </a:ln>
        </p:spPr>
      </p:pic>
      <p:sp>
        <p:nvSpPr>
          <p:cNvPr id="298" name="Google Shape;298;p41"/>
          <p:cNvSpPr/>
          <p:nvPr/>
        </p:nvSpPr>
        <p:spPr>
          <a:xfrm>
            <a:off x="4947725" y="4387100"/>
            <a:ext cx="694200" cy="267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883075" y="221425"/>
            <a:ext cx="7163325" cy="4818049"/>
          </a:xfrm>
          <a:prstGeom prst="rect">
            <a:avLst/>
          </a:prstGeom>
          <a:noFill/>
          <a:ln>
            <a:noFill/>
          </a:ln>
        </p:spPr>
      </p:pic>
      <p:pic>
        <p:nvPicPr>
          <p:cNvPr descr="Piece of duct tape sticking a note to the slide" id="85" name="Google Shape;85;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6" name="Google Shape;86;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Why This Matters</a:t>
            </a:r>
            <a:endParaRPr b="1" sz="3000">
              <a:solidFill>
                <a:schemeClr val="lt2"/>
              </a:solidFill>
              <a:latin typeface="Raleway"/>
              <a:ea typeface="Raleway"/>
              <a:cs typeface="Raleway"/>
              <a:sym typeface="Raleway"/>
            </a:endParaRPr>
          </a:p>
        </p:txBody>
      </p:sp>
      <p:sp>
        <p:nvSpPr>
          <p:cNvPr id="87" name="Google Shape;87;p15"/>
          <p:cNvSpPr txBox="1"/>
          <p:nvPr>
            <p:ph idx="4294967295" type="body"/>
          </p:nvPr>
        </p:nvSpPr>
        <p:spPr>
          <a:xfrm>
            <a:off x="1411525" y="1377475"/>
            <a:ext cx="6317700" cy="33279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b="1" lang="en" sz="1400">
                <a:latin typeface="Raleway"/>
                <a:ea typeface="Raleway"/>
                <a:cs typeface="Raleway"/>
                <a:sym typeface="Raleway"/>
              </a:rPr>
              <a:t>The COVID-19 pandemic reshaped the world, leaving a lasting impact on public health, mental well-being, and mortality rates. This project explores key data insights, analyzing death rates across the U.S. and other countries, the impact of the Covid vaccinations, the role of comorbidities in fatal outcomes, and the pandemic’s effect on mental health. By visualizing these trends, we aim to highlight the broader implications of COVID-19, using data to tell the story of its widespread consequences. Through this analysis, we seek to provide a clearer understanding of how the pandemic affected individuals and healthcare systems worldwide.</a:t>
            </a:r>
            <a:endParaRPr b="1" sz="1400">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idx="1" type="subTitle"/>
          </p:nvPr>
        </p:nvSpPr>
        <p:spPr>
          <a:xfrm>
            <a:off x="80075" y="436050"/>
            <a:ext cx="4212900" cy="4538400"/>
          </a:xfrm>
          <a:prstGeom prst="rect">
            <a:avLst/>
          </a:prstGeom>
        </p:spPr>
        <p:txBody>
          <a:bodyPr anchorCtr="0" anchor="t" bIns="91425" lIns="91425" spcFirstLastPara="1" rIns="91425" wrap="square" tIns="91425">
            <a:normAutofit lnSpcReduction="20000"/>
          </a:bodyPr>
          <a:lstStyle/>
          <a:p>
            <a:pPr indent="0" lvl="0" marL="0" rtl="0" algn="l">
              <a:lnSpc>
                <a:spcPct val="95000"/>
              </a:lnSpc>
              <a:spcBef>
                <a:spcPts val="1200"/>
              </a:spcBef>
              <a:spcAft>
                <a:spcPts val="0"/>
              </a:spcAft>
              <a:buNone/>
            </a:pPr>
            <a:r>
              <a:rPr b="1" lang="en" sz="1100">
                <a:latin typeface="Arial"/>
                <a:ea typeface="Arial"/>
                <a:cs typeface="Arial"/>
                <a:sym typeface="Arial"/>
              </a:rPr>
              <a:t>Pandemic Effects Begin (May 2020):</a:t>
            </a:r>
            <a:endParaRPr b="1" sz="1100">
              <a:latin typeface="Arial"/>
              <a:ea typeface="Arial"/>
              <a:cs typeface="Arial"/>
              <a:sym typeface="Arial"/>
            </a:endParaRPr>
          </a:p>
          <a:p>
            <a:pPr indent="-298450" lvl="1" marL="914400" rtl="0" algn="l">
              <a:lnSpc>
                <a:spcPct val="95000"/>
              </a:lnSpc>
              <a:spcBef>
                <a:spcPts val="1200"/>
              </a:spcBef>
              <a:spcAft>
                <a:spcPts val="0"/>
              </a:spcAft>
              <a:buSzPts val="1100"/>
              <a:buFont typeface="Arial"/>
              <a:buChar char="○"/>
            </a:pPr>
            <a:r>
              <a:rPr lang="en" sz="1100">
                <a:latin typeface="Arial"/>
                <a:ea typeface="Arial"/>
                <a:cs typeface="Arial"/>
                <a:sym typeface="Arial"/>
              </a:rPr>
              <a:t>Anxiety and depression rates began to rise in May 2020, coinciding with the first lockdowns and heightened pandemic fears.</a:t>
            </a:r>
            <a:endParaRPr sz="1100">
              <a:latin typeface="Arial"/>
              <a:ea typeface="Arial"/>
              <a:cs typeface="Arial"/>
              <a:sym typeface="Arial"/>
            </a:endParaRPr>
          </a:p>
          <a:p>
            <a:pPr indent="-298450" lvl="1" marL="914400" rtl="0" algn="l">
              <a:lnSpc>
                <a:spcPct val="95000"/>
              </a:lnSpc>
              <a:spcBef>
                <a:spcPts val="0"/>
              </a:spcBef>
              <a:spcAft>
                <a:spcPts val="0"/>
              </a:spcAft>
              <a:buSzPts val="1100"/>
              <a:buFont typeface="Arial"/>
              <a:buChar char="○"/>
            </a:pPr>
            <a:r>
              <a:rPr lang="en" sz="1100">
                <a:latin typeface="Arial"/>
                <a:ea typeface="Arial"/>
                <a:cs typeface="Arial"/>
                <a:sym typeface="Arial"/>
              </a:rPr>
              <a:t>This initial increase reflects the immediate psychological impact of social isolation and economic uncertainties.</a:t>
            </a:r>
            <a:endParaRPr sz="1100">
              <a:latin typeface="Arial"/>
              <a:ea typeface="Arial"/>
              <a:cs typeface="Arial"/>
              <a:sym typeface="Arial"/>
            </a:endParaRPr>
          </a:p>
          <a:p>
            <a:pPr indent="0" lvl="0" marL="0" rtl="0" algn="l">
              <a:lnSpc>
                <a:spcPct val="95000"/>
              </a:lnSpc>
              <a:spcBef>
                <a:spcPts val="1200"/>
              </a:spcBef>
              <a:spcAft>
                <a:spcPts val="0"/>
              </a:spcAft>
              <a:buNone/>
            </a:pPr>
            <a:r>
              <a:rPr b="1" lang="en" sz="1100">
                <a:latin typeface="Arial"/>
                <a:ea typeface="Arial"/>
                <a:cs typeface="Arial"/>
                <a:sym typeface="Arial"/>
              </a:rPr>
              <a:t>Highest Peak (July 2020):</a:t>
            </a:r>
            <a:endParaRPr b="1" sz="1100">
              <a:latin typeface="Arial"/>
              <a:ea typeface="Arial"/>
              <a:cs typeface="Arial"/>
              <a:sym typeface="Arial"/>
            </a:endParaRPr>
          </a:p>
          <a:p>
            <a:pPr indent="-298450" lvl="1" marL="914400" rtl="0" algn="l">
              <a:lnSpc>
                <a:spcPct val="95000"/>
              </a:lnSpc>
              <a:spcBef>
                <a:spcPts val="1200"/>
              </a:spcBef>
              <a:spcAft>
                <a:spcPts val="0"/>
              </a:spcAft>
              <a:buSzPts val="1100"/>
              <a:buFont typeface="Arial"/>
              <a:buChar char="○"/>
            </a:pPr>
            <a:r>
              <a:rPr lang="en" sz="1100">
                <a:latin typeface="Arial"/>
                <a:ea typeface="Arial"/>
                <a:cs typeface="Arial"/>
                <a:sym typeface="Arial"/>
              </a:rPr>
              <a:t>The peak occurred in July 2020, reflecting prolonged social isolation and economic pressures.</a:t>
            </a:r>
            <a:endParaRPr sz="1100">
              <a:latin typeface="Arial"/>
              <a:ea typeface="Arial"/>
              <a:cs typeface="Arial"/>
              <a:sym typeface="Arial"/>
            </a:endParaRPr>
          </a:p>
          <a:p>
            <a:pPr indent="-298450" lvl="1" marL="914400" rtl="0" algn="l">
              <a:lnSpc>
                <a:spcPct val="95000"/>
              </a:lnSpc>
              <a:spcBef>
                <a:spcPts val="0"/>
              </a:spcBef>
              <a:spcAft>
                <a:spcPts val="0"/>
              </a:spcAft>
              <a:buSzPts val="1100"/>
              <a:buFont typeface="Arial"/>
              <a:buChar char="○"/>
            </a:pPr>
            <a:r>
              <a:rPr lang="en" sz="1100">
                <a:latin typeface="Arial"/>
                <a:ea typeface="Arial"/>
                <a:cs typeface="Arial"/>
                <a:sym typeface="Arial"/>
              </a:rPr>
              <a:t>This period also aligns with growing uncertainty about the pandemic's duration and severity.</a:t>
            </a:r>
            <a:endParaRPr sz="1100">
              <a:latin typeface="Arial"/>
              <a:ea typeface="Arial"/>
              <a:cs typeface="Arial"/>
              <a:sym typeface="Arial"/>
            </a:endParaRPr>
          </a:p>
          <a:p>
            <a:pPr indent="0" lvl="0" marL="0" rtl="0" algn="l">
              <a:lnSpc>
                <a:spcPct val="95000"/>
              </a:lnSpc>
              <a:spcBef>
                <a:spcPts val="1200"/>
              </a:spcBef>
              <a:spcAft>
                <a:spcPts val="0"/>
              </a:spcAft>
              <a:buNone/>
            </a:pPr>
            <a:r>
              <a:rPr b="1" lang="en" sz="1100">
                <a:latin typeface="Arial"/>
                <a:ea typeface="Arial"/>
                <a:cs typeface="Arial"/>
                <a:sym typeface="Arial"/>
              </a:rPr>
              <a:t>Consistently Higher Symptoms in 2020:</a:t>
            </a:r>
            <a:endParaRPr b="1" sz="1100">
              <a:latin typeface="Arial"/>
              <a:ea typeface="Arial"/>
              <a:cs typeface="Arial"/>
              <a:sym typeface="Arial"/>
            </a:endParaRPr>
          </a:p>
          <a:p>
            <a:pPr indent="-298450" lvl="1" marL="914400" rtl="0" algn="l">
              <a:lnSpc>
                <a:spcPct val="95000"/>
              </a:lnSpc>
              <a:spcBef>
                <a:spcPts val="1200"/>
              </a:spcBef>
              <a:spcAft>
                <a:spcPts val="0"/>
              </a:spcAft>
              <a:buSzPts val="1100"/>
              <a:buFont typeface="Arial"/>
              <a:buChar char="○"/>
            </a:pPr>
            <a:r>
              <a:rPr lang="en" sz="1100">
                <a:latin typeface="Arial"/>
                <a:ea typeface="Arial"/>
                <a:cs typeface="Arial"/>
                <a:sym typeface="Arial"/>
              </a:rPr>
              <a:t>Rates remained consistently elevated throughout the rest of 2020 compared to 2019.</a:t>
            </a:r>
            <a:endParaRPr sz="1100">
              <a:latin typeface="Arial"/>
              <a:ea typeface="Arial"/>
              <a:cs typeface="Arial"/>
              <a:sym typeface="Arial"/>
            </a:endParaRPr>
          </a:p>
          <a:p>
            <a:pPr indent="-298450" lvl="1" marL="914400" rtl="0" algn="l">
              <a:lnSpc>
                <a:spcPct val="95000"/>
              </a:lnSpc>
              <a:spcBef>
                <a:spcPts val="0"/>
              </a:spcBef>
              <a:spcAft>
                <a:spcPts val="0"/>
              </a:spcAft>
              <a:buSzPts val="1100"/>
              <a:buFont typeface="Arial"/>
              <a:buChar char="○"/>
            </a:pPr>
            <a:r>
              <a:rPr lang="en" sz="1100">
                <a:latin typeface="Arial"/>
                <a:ea typeface="Arial"/>
                <a:cs typeface="Arial"/>
                <a:sym typeface="Arial"/>
              </a:rPr>
              <a:t>This indicates the long-term psychological effects of the pandemic, including social distancing, economic instability, and health concerns.</a:t>
            </a:r>
            <a:endParaRPr sz="1100">
              <a:latin typeface="Arial"/>
              <a:ea typeface="Arial"/>
              <a:cs typeface="Arial"/>
              <a:sym typeface="Arial"/>
            </a:endParaRPr>
          </a:p>
          <a:p>
            <a:pPr indent="0" lvl="0" marL="0" rtl="0" algn="l">
              <a:lnSpc>
                <a:spcPct val="95000"/>
              </a:lnSpc>
              <a:spcBef>
                <a:spcPts val="1200"/>
              </a:spcBef>
              <a:spcAft>
                <a:spcPts val="0"/>
              </a:spcAft>
              <a:buNone/>
            </a:pPr>
            <a:r>
              <a:rPr b="1" lang="en" sz="1100">
                <a:latin typeface="Arial"/>
                <a:ea typeface="Arial"/>
                <a:cs typeface="Arial"/>
                <a:sym typeface="Arial"/>
              </a:rPr>
              <a:t>Relevance to Research Questions:</a:t>
            </a:r>
            <a:endParaRPr b="1" sz="1100">
              <a:latin typeface="Arial"/>
              <a:ea typeface="Arial"/>
              <a:cs typeface="Arial"/>
              <a:sym typeface="Arial"/>
            </a:endParaRPr>
          </a:p>
          <a:p>
            <a:pPr indent="-298450" lvl="1" marL="914400" rtl="0" algn="l">
              <a:lnSpc>
                <a:spcPct val="95000"/>
              </a:lnSpc>
              <a:spcBef>
                <a:spcPts val="1200"/>
              </a:spcBef>
              <a:spcAft>
                <a:spcPts val="0"/>
              </a:spcAft>
              <a:buSzPts val="1100"/>
              <a:buFont typeface="Arial"/>
              <a:buChar char="○"/>
            </a:pPr>
            <a:r>
              <a:rPr lang="en" sz="1100">
                <a:latin typeface="Arial"/>
                <a:ea typeface="Arial"/>
                <a:cs typeface="Arial"/>
                <a:sym typeface="Arial"/>
              </a:rPr>
              <a:t>This graph directly answers how mental health trends changed during the pandemic.</a:t>
            </a:r>
            <a:endParaRPr sz="1100">
              <a:latin typeface="Arial"/>
              <a:ea typeface="Arial"/>
              <a:cs typeface="Arial"/>
              <a:sym typeface="Arial"/>
            </a:endParaRPr>
          </a:p>
          <a:p>
            <a:pPr indent="-298450" lvl="1" marL="914400" rtl="0" algn="l">
              <a:lnSpc>
                <a:spcPct val="95000"/>
              </a:lnSpc>
              <a:spcBef>
                <a:spcPts val="0"/>
              </a:spcBef>
              <a:spcAft>
                <a:spcPts val="0"/>
              </a:spcAft>
              <a:buSzPts val="1100"/>
              <a:buFont typeface="Arial"/>
              <a:buChar char="○"/>
            </a:pPr>
            <a:r>
              <a:rPr lang="en" sz="1100">
                <a:latin typeface="Arial"/>
                <a:ea typeface="Arial"/>
                <a:cs typeface="Arial"/>
                <a:sym typeface="Arial"/>
              </a:rPr>
              <a:t>It provides evidence of the pandemic's sustained impact on mental health.</a:t>
            </a:r>
            <a:endParaRPr sz="1800"/>
          </a:p>
        </p:txBody>
      </p:sp>
      <p:pic>
        <p:nvPicPr>
          <p:cNvPr id="304" name="Google Shape;304;p42"/>
          <p:cNvPicPr preferRelativeResize="0"/>
          <p:nvPr/>
        </p:nvPicPr>
        <p:blipFill>
          <a:blip r:embed="rId3">
            <a:alphaModFix/>
          </a:blip>
          <a:stretch>
            <a:fillRect/>
          </a:stretch>
        </p:blipFill>
        <p:spPr>
          <a:xfrm>
            <a:off x="4630575" y="1183550"/>
            <a:ext cx="4456950" cy="2598451"/>
          </a:xfrm>
          <a:prstGeom prst="rect">
            <a:avLst/>
          </a:prstGeom>
          <a:noFill/>
          <a:ln>
            <a:noFill/>
          </a:ln>
        </p:spPr>
      </p:pic>
      <p:sp>
        <p:nvSpPr>
          <p:cNvPr id="305" name="Google Shape;305;p42"/>
          <p:cNvSpPr/>
          <p:nvPr/>
        </p:nvSpPr>
        <p:spPr>
          <a:xfrm>
            <a:off x="4885425" y="4324800"/>
            <a:ext cx="774300" cy="302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43"/>
          <p:cNvSpPr txBox="1"/>
          <p:nvPr/>
        </p:nvSpPr>
        <p:spPr>
          <a:xfrm>
            <a:off x="535425" y="121150"/>
            <a:ext cx="7458600" cy="288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700">
                <a:solidFill>
                  <a:schemeClr val="dk2"/>
                </a:solidFill>
              </a:rPr>
              <a:t>Conclusion:</a:t>
            </a:r>
            <a:endParaRPr b="1" sz="1700">
              <a:solidFill>
                <a:schemeClr val="dk2"/>
              </a:solidFill>
            </a:endParaRPr>
          </a:p>
          <a:p>
            <a:pPr indent="0" lvl="0" marL="0" rtl="0" algn="l">
              <a:lnSpc>
                <a:spcPct val="115000"/>
              </a:lnSpc>
              <a:spcBef>
                <a:spcPts val="1200"/>
              </a:spcBef>
              <a:spcAft>
                <a:spcPts val="0"/>
              </a:spcAft>
              <a:buNone/>
            </a:pPr>
            <a:r>
              <a:rPr lang="en" sz="1500">
                <a:solidFill>
                  <a:schemeClr val="dk2"/>
                </a:solidFill>
              </a:rPr>
              <a:t>The data highlights the effectiveness of COVID-19 vaccinations in reducing mortality rates, with a clear decrease in deaths corresponding to higher vaccination rates. The most vulnerable population remains men over 50 with comorbidities, emphasizing the need for targeted interventions for at-risk groups. Vaccination efforts, particularly in low-income countries, are crucial for further reducing mortality and controlling the spread of the virus.</a:t>
            </a:r>
            <a:endParaRPr sz="1500">
              <a:solidFill>
                <a:schemeClr val="dk2"/>
              </a:solidFill>
            </a:endParaRPr>
          </a:p>
          <a:p>
            <a:pPr indent="0" lvl="0" marL="0" rtl="0" algn="l">
              <a:lnSpc>
                <a:spcPct val="115000"/>
              </a:lnSpc>
              <a:spcBef>
                <a:spcPts val="1200"/>
              </a:spcBef>
              <a:spcAft>
                <a:spcPts val="1200"/>
              </a:spcAft>
              <a:buNone/>
            </a:pPr>
            <a:r>
              <a:rPr lang="en" sz="1500">
                <a:solidFill>
                  <a:schemeClr val="dk2"/>
                </a:solidFill>
              </a:rPr>
              <a:t>By understanding these trends, we can better allocate resources and continue to focus on the most vulnerable populations to reduce the global impact of COVID-19.</a:t>
            </a:r>
            <a:endParaRPr sz="1500">
              <a:solidFill>
                <a:schemeClr val="dk2"/>
              </a:solidFill>
            </a:endParaRPr>
          </a:p>
        </p:txBody>
      </p:sp>
      <p:sp>
        <p:nvSpPr>
          <p:cNvPr id="311" name="Google Shape;311;p43"/>
          <p:cNvSpPr txBox="1"/>
          <p:nvPr/>
        </p:nvSpPr>
        <p:spPr>
          <a:xfrm>
            <a:off x="535425" y="3004150"/>
            <a:ext cx="8351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Lato"/>
                <a:ea typeface="Lato"/>
                <a:cs typeface="Lato"/>
                <a:sym typeface="Lato"/>
              </a:rPr>
              <a:t>There is also a  complex relationship between the COVID-19 pandemic and mental health. While the direct impact of the virus on mental health was moderate, the societal changes it instigated had profound effects on mental well-being, particularly among younger populations. Understanding these trends is essential for preparing future public health responses, focusing not only on the physical health of populations but also on their mental resilience.</a:t>
            </a:r>
            <a:endParaRPr sz="1500">
              <a:solidFill>
                <a:schemeClr val="dk2"/>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5" name="Shape 315"/>
        <p:cNvGrpSpPr/>
        <p:nvPr/>
      </p:nvGrpSpPr>
      <p:grpSpPr>
        <a:xfrm>
          <a:off x="0" y="0"/>
          <a:ext cx="0" cy="0"/>
          <a:chOff x="0" y="0"/>
          <a:chExt cx="0" cy="0"/>
        </a:xfrm>
      </p:grpSpPr>
      <p:sp>
        <p:nvSpPr>
          <p:cNvPr id="316" name="Google Shape;316;p44"/>
          <p:cNvSpPr txBox="1"/>
          <p:nvPr/>
        </p:nvSpPr>
        <p:spPr>
          <a:xfrm>
            <a:off x="2888550" y="518375"/>
            <a:ext cx="33669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300">
                <a:solidFill>
                  <a:schemeClr val="dk2"/>
                </a:solidFill>
                <a:latin typeface="Lato"/>
                <a:ea typeface="Lato"/>
                <a:cs typeface="Lato"/>
                <a:sym typeface="Lato"/>
              </a:rPr>
              <a:t>What Can Be Changed For The Better Next Time Around!</a:t>
            </a:r>
            <a:endParaRPr b="1" i="1" sz="2300">
              <a:solidFill>
                <a:schemeClr val="dk2"/>
              </a:solidFill>
              <a:latin typeface="Lato"/>
              <a:ea typeface="Lato"/>
              <a:cs typeface="Lato"/>
              <a:sym typeface="Lato"/>
            </a:endParaRPr>
          </a:p>
        </p:txBody>
      </p:sp>
      <p:sp>
        <p:nvSpPr>
          <p:cNvPr id="317" name="Google Shape;317;p44"/>
          <p:cNvSpPr txBox="1"/>
          <p:nvPr/>
        </p:nvSpPr>
        <p:spPr>
          <a:xfrm>
            <a:off x="2433000" y="2058400"/>
            <a:ext cx="42780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dk2"/>
                </a:solidFill>
                <a:latin typeface="Nunito Light"/>
                <a:ea typeface="Nunito Light"/>
                <a:cs typeface="Nunito Light"/>
                <a:sym typeface="Nunito Light"/>
              </a:rPr>
              <a:t>For the next project, it would be a better idea to have slightly less </a:t>
            </a:r>
            <a:r>
              <a:rPr lang="en" sz="1500">
                <a:solidFill>
                  <a:schemeClr val="dk2"/>
                </a:solidFill>
                <a:latin typeface="Nunito Light"/>
                <a:ea typeface="Nunito Light"/>
                <a:cs typeface="Nunito Light"/>
                <a:sym typeface="Nunito Light"/>
              </a:rPr>
              <a:t>datasets</a:t>
            </a:r>
            <a:r>
              <a:rPr lang="en" sz="1500">
                <a:solidFill>
                  <a:schemeClr val="dk2"/>
                </a:solidFill>
                <a:latin typeface="Nunito Light"/>
                <a:ea typeface="Nunito Light"/>
                <a:cs typeface="Nunito Light"/>
                <a:sym typeface="Nunito Light"/>
              </a:rPr>
              <a:t> to go through. It does a great job of thoroughly explaining a topic, and painting a full picture, but each dataset can answer so many questions. </a:t>
            </a:r>
            <a:endParaRPr sz="1500">
              <a:solidFill>
                <a:schemeClr val="dk2"/>
              </a:solidFill>
              <a:latin typeface="Nunito Light"/>
              <a:ea typeface="Nunito Light"/>
              <a:cs typeface="Nunito Light"/>
              <a:sym typeface="Nuni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93" name="Google Shape;93;p1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94" name="Google Shape;94;p16"/>
          <p:cNvSpPr txBox="1"/>
          <p:nvPr/>
        </p:nvSpPr>
        <p:spPr>
          <a:xfrm>
            <a:off x="2855550" y="10235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The Power of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rPr b="1" lang="en" sz="3000">
                <a:solidFill>
                  <a:schemeClr val="lt2"/>
                </a:solidFill>
                <a:latin typeface="Raleway"/>
                <a:ea typeface="Raleway"/>
                <a:cs typeface="Raleway"/>
                <a:sym typeface="Raleway"/>
              </a:rPr>
              <a:t>Inquiry</a:t>
            </a:r>
            <a:endParaRPr b="1" sz="3000">
              <a:solidFill>
                <a:schemeClr val="lt2"/>
              </a:solidFill>
              <a:latin typeface="Raleway"/>
              <a:ea typeface="Raleway"/>
              <a:cs typeface="Raleway"/>
              <a:sym typeface="Raleway"/>
            </a:endParaRPr>
          </a:p>
        </p:txBody>
      </p:sp>
      <p:sp>
        <p:nvSpPr>
          <p:cNvPr id="95" name="Google Shape;95;p16"/>
          <p:cNvSpPr txBox="1"/>
          <p:nvPr>
            <p:ph idx="4294967295" type="body"/>
          </p:nvPr>
        </p:nvSpPr>
        <p:spPr>
          <a:xfrm>
            <a:off x="2855550" y="1652880"/>
            <a:ext cx="3432900" cy="33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We’ve proposed questions about the data we’ve analyzed collectively in order to give us a better understanding of the impact of COVID-19. </a:t>
            </a:r>
            <a:endParaRPr sz="1200">
              <a:latin typeface="Raleway"/>
              <a:ea typeface="Raleway"/>
              <a:cs typeface="Raleway"/>
              <a:sym typeface="Raleway"/>
            </a:endParaRPr>
          </a:p>
          <a:p>
            <a:pPr indent="0" lvl="0" marL="0" rtl="0" algn="l">
              <a:spcBef>
                <a:spcPts val="1200"/>
              </a:spcBef>
              <a:spcAft>
                <a:spcPts val="0"/>
              </a:spcAft>
              <a:buClr>
                <a:schemeClr val="dk2"/>
              </a:buClr>
              <a:buSzPts val="1100"/>
              <a:buFont typeface="Arial"/>
              <a:buNone/>
            </a:pPr>
            <a:r>
              <a:rPr lang="en" sz="1200">
                <a:latin typeface="Raleway"/>
                <a:ea typeface="Raleway"/>
                <a:cs typeface="Raleway"/>
                <a:sym typeface="Raleway"/>
              </a:rPr>
              <a:t>Each question will be supported by visualizations of our findings.</a:t>
            </a:r>
            <a:endParaRPr sz="1200">
              <a:latin typeface="Raleway"/>
              <a:ea typeface="Raleway"/>
              <a:cs typeface="Raleway"/>
              <a:sym typeface="Raleway"/>
            </a:endParaRPr>
          </a:p>
          <a:p>
            <a:pPr indent="0" lvl="0" marL="0" rtl="0" algn="l">
              <a:spcBef>
                <a:spcPts val="1200"/>
              </a:spcBef>
              <a:spcAft>
                <a:spcPts val="1000"/>
              </a:spcAft>
              <a:buNone/>
            </a:pPr>
            <a:r>
              <a:t/>
            </a:r>
            <a:endParaRPr sz="1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 name="Shape 99"/>
        <p:cNvGrpSpPr/>
        <p:nvPr/>
      </p:nvGrpSpPr>
      <p:grpSpPr>
        <a:xfrm>
          <a:off x="0" y="0"/>
          <a:ext cx="0" cy="0"/>
          <a:chOff x="0" y="0"/>
          <a:chExt cx="0" cy="0"/>
        </a:xfrm>
      </p:grpSpPr>
      <p:sp>
        <p:nvSpPr>
          <p:cNvPr id="100" name="Google Shape;100;p17"/>
          <p:cNvSpPr txBox="1"/>
          <p:nvPr/>
        </p:nvSpPr>
        <p:spPr>
          <a:xfrm>
            <a:off x="4939500" y="1142263"/>
            <a:ext cx="3661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Raleway"/>
                <a:ea typeface="Raleway"/>
                <a:cs typeface="Raleway"/>
                <a:sym typeface="Raleway"/>
              </a:rPr>
              <a:t>What we tried to achieve</a:t>
            </a:r>
            <a:endParaRPr b="1" sz="1500">
              <a:solidFill>
                <a:schemeClr val="dk2"/>
              </a:solidFill>
              <a:latin typeface="Raleway"/>
              <a:ea typeface="Raleway"/>
              <a:cs typeface="Raleway"/>
              <a:sym typeface="Raleway"/>
            </a:endParaRPr>
          </a:p>
        </p:txBody>
      </p:sp>
      <p:sp>
        <p:nvSpPr>
          <p:cNvPr id="101" name="Google Shape;101;p17"/>
          <p:cNvSpPr txBox="1"/>
          <p:nvPr>
            <p:ph type="title"/>
          </p:nvPr>
        </p:nvSpPr>
        <p:spPr>
          <a:xfrm>
            <a:off x="265500" y="1001337"/>
            <a:ext cx="4045200" cy="825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600">
                <a:solidFill>
                  <a:schemeClr val="dk2"/>
                </a:solidFill>
              </a:rPr>
              <a:t>The questions we aimed to answer with our work and visualization</a:t>
            </a:r>
            <a:endParaRPr/>
          </a:p>
        </p:txBody>
      </p:sp>
      <p:sp>
        <p:nvSpPr>
          <p:cNvPr id="102" name="Google Shape;102;p17"/>
          <p:cNvSpPr txBox="1"/>
          <p:nvPr>
            <p:ph idx="1" type="subTitle"/>
          </p:nvPr>
        </p:nvSpPr>
        <p:spPr>
          <a:xfrm>
            <a:off x="265500" y="1873863"/>
            <a:ext cx="4045200" cy="2268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aleway"/>
              <a:buChar char="●"/>
            </a:pPr>
            <a:r>
              <a:rPr lang="en" sz="1500">
                <a:latin typeface="Raleway"/>
                <a:ea typeface="Raleway"/>
                <a:cs typeface="Raleway"/>
                <a:sym typeface="Raleway"/>
              </a:rPr>
              <a:t>How did COVID-19 cases evolve over time globally and in the U.S.?</a:t>
            </a:r>
            <a:endParaRPr sz="1500">
              <a:latin typeface="Raleway"/>
              <a:ea typeface="Raleway"/>
              <a:cs typeface="Raleway"/>
              <a:sym typeface="Raleway"/>
            </a:endParaRPr>
          </a:p>
          <a:p>
            <a:pPr indent="0" lvl="0" marL="457200" rtl="0" algn="l">
              <a:spcBef>
                <a:spcPts val="0"/>
              </a:spcBef>
              <a:spcAft>
                <a:spcPts val="0"/>
              </a:spcAft>
              <a:buNone/>
            </a:pPr>
            <a:r>
              <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 sz="1500">
                <a:latin typeface="Raleway"/>
                <a:ea typeface="Raleway"/>
                <a:cs typeface="Raleway"/>
                <a:sym typeface="Raleway"/>
              </a:rPr>
              <a:t>Which countries and states had the highest case counts?</a:t>
            </a:r>
            <a:endParaRPr sz="1500">
              <a:latin typeface="Raleway"/>
              <a:ea typeface="Raleway"/>
              <a:cs typeface="Raleway"/>
              <a:sym typeface="Raleway"/>
            </a:endParaRPr>
          </a:p>
          <a:p>
            <a:pPr indent="0" lvl="0" marL="457200" rtl="0" algn="l">
              <a:spcBef>
                <a:spcPts val="0"/>
              </a:spcBef>
              <a:spcAft>
                <a:spcPts val="0"/>
              </a:spcAft>
              <a:buNone/>
            </a:pPr>
            <a:r>
              <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 sz="1500">
                <a:latin typeface="Raleway"/>
                <a:ea typeface="Raleway"/>
                <a:cs typeface="Raleway"/>
                <a:sym typeface="Raleway"/>
              </a:rPr>
              <a:t>Were there significant trends or turning points in the pandemic’s progression?</a:t>
            </a:r>
            <a:endParaRPr sz="1500"/>
          </a:p>
        </p:txBody>
      </p:sp>
      <p:sp>
        <p:nvSpPr>
          <p:cNvPr id="103" name="Google Shape;103;p17"/>
          <p:cNvSpPr txBox="1"/>
          <p:nvPr>
            <p:ph idx="2" type="body"/>
          </p:nvPr>
        </p:nvSpPr>
        <p:spPr>
          <a:xfrm>
            <a:off x="4939500" y="1629438"/>
            <a:ext cx="3837000" cy="2371800"/>
          </a:xfrm>
          <a:prstGeom prst="rect">
            <a:avLst/>
          </a:prstGeom>
        </p:spPr>
        <p:txBody>
          <a:bodyPr anchorCtr="0" anchor="ctr" bIns="91425" lIns="91425" spcFirstLastPara="1" rIns="91425" wrap="square" tIns="91425">
            <a:normAutofit lnSpcReduction="10000"/>
          </a:bodyPr>
          <a:lstStyle/>
          <a:p>
            <a:pPr indent="-323850" lvl="0" marL="4572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Provide a clear, data-driven overview of COVID-19 case trends.</a:t>
            </a:r>
            <a:endParaRPr sz="1500">
              <a:solidFill>
                <a:schemeClr val="dk2"/>
              </a:solidFill>
              <a:latin typeface="Raleway"/>
              <a:ea typeface="Raleway"/>
              <a:cs typeface="Raleway"/>
              <a:sym typeface="Raleway"/>
            </a:endParaRPr>
          </a:p>
          <a:p>
            <a:pPr indent="0" lvl="0" marL="457200" rtl="0" algn="l">
              <a:lnSpc>
                <a:spcPct val="100000"/>
              </a:lnSpc>
              <a:spcBef>
                <a:spcPts val="0"/>
              </a:spcBef>
              <a:spcAft>
                <a:spcPts val="0"/>
              </a:spcAft>
              <a:buNone/>
            </a:pPr>
            <a:r>
              <a:t/>
            </a:r>
            <a:endParaRPr sz="1500">
              <a:solidFill>
                <a:schemeClr val="dk2"/>
              </a:solidFill>
              <a:latin typeface="Raleway"/>
              <a:ea typeface="Raleway"/>
              <a:cs typeface="Raleway"/>
              <a:sym typeface="Raleway"/>
            </a:endParaRPr>
          </a:p>
          <a:p>
            <a:pPr indent="-323850" lvl="0" marL="4572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Identify the most affected regions and highlight key milestones.</a:t>
            </a:r>
            <a:endParaRPr sz="1500">
              <a:solidFill>
                <a:schemeClr val="dk2"/>
              </a:solidFill>
              <a:latin typeface="Raleway"/>
              <a:ea typeface="Raleway"/>
              <a:cs typeface="Raleway"/>
              <a:sym typeface="Raleway"/>
            </a:endParaRPr>
          </a:p>
          <a:p>
            <a:pPr indent="0" lvl="0" marL="457200" rtl="0" algn="l">
              <a:lnSpc>
                <a:spcPct val="100000"/>
              </a:lnSpc>
              <a:spcBef>
                <a:spcPts val="0"/>
              </a:spcBef>
              <a:spcAft>
                <a:spcPts val="0"/>
              </a:spcAft>
              <a:buNone/>
            </a:pPr>
            <a:r>
              <a:t/>
            </a:r>
            <a:endParaRPr sz="1500">
              <a:solidFill>
                <a:schemeClr val="dk2"/>
              </a:solidFill>
              <a:latin typeface="Raleway"/>
              <a:ea typeface="Raleway"/>
              <a:cs typeface="Raleway"/>
              <a:sym typeface="Raleway"/>
            </a:endParaRPr>
          </a:p>
          <a:p>
            <a:pPr indent="-323850" lvl="0" marL="4572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Show how case trajectories differed across locations.</a:t>
            </a:r>
            <a:endParaRPr sz="1500">
              <a:solidFill>
                <a:schemeClr val="dk2"/>
              </a:solidFill>
              <a:latin typeface="Raleway"/>
              <a:ea typeface="Raleway"/>
              <a:cs typeface="Raleway"/>
              <a:sym typeface="Raleway"/>
            </a:endParaRPr>
          </a:p>
          <a:p>
            <a:pPr indent="0" lvl="0" marL="0" rtl="0" algn="l">
              <a:lnSpc>
                <a:spcPct val="100000"/>
              </a:lnSpc>
              <a:spcBef>
                <a:spcPts val="0"/>
              </a:spcBef>
              <a:spcAft>
                <a:spcPts val="0"/>
              </a:spcAft>
              <a:buClr>
                <a:schemeClr val="dk2"/>
              </a:buClr>
              <a:buSzPts val="1100"/>
              <a:buFont typeface="Arial"/>
              <a:buNone/>
            </a:pPr>
            <a:r>
              <a:t/>
            </a:r>
            <a:endParaRPr sz="700">
              <a:solidFill>
                <a:schemeClr val="dk2"/>
              </a:solidFill>
              <a:latin typeface="Raleway"/>
              <a:ea typeface="Raleway"/>
              <a:cs typeface="Raleway"/>
              <a:sym typeface="Raleway"/>
            </a:endParaRPr>
          </a:p>
          <a:p>
            <a:pPr indent="0" lvl="0" marL="0" rtl="0" algn="l">
              <a:spcBef>
                <a:spcPts val="0"/>
              </a:spcBef>
              <a:spcAft>
                <a:spcPts val="1200"/>
              </a:spcAft>
              <a:buNone/>
            </a:pPr>
            <a:r>
              <a:t/>
            </a:r>
            <a:endParaRPr/>
          </a:p>
        </p:txBody>
      </p:sp>
      <p:sp>
        <p:nvSpPr>
          <p:cNvPr id="104" name="Google Shape;104;p17"/>
          <p:cNvSpPr txBox="1"/>
          <p:nvPr/>
        </p:nvSpPr>
        <p:spPr>
          <a:xfrm>
            <a:off x="423600" y="4742800"/>
            <a:ext cx="33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Raleway"/>
                <a:ea typeface="Raleway"/>
                <a:cs typeface="Raleway"/>
                <a:sym typeface="Raleway"/>
              </a:rPr>
              <a:t>Kiryl, 1</a:t>
            </a:r>
            <a:endParaRPr b="1" sz="800">
              <a:solidFill>
                <a:schemeClr val="dk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sp>
        <p:nvSpPr>
          <p:cNvPr id="109" name="Google Shape;109;p18"/>
          <p:cNvSpPr txBox="1"/>
          <p:nvPr>
            <p:ph type="title"/>
          </p:nvPr>
        </p:nvSpPr>
        <p:spPr>
          <a:xfrm>
            <a:off x="962550" y="3222875"/>
            <a:ext cx="7218900" cy="14322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850">
              <a:solidFill>
                <a:schemeClr val="dk2"/>
              </a:solidFill>
            </a:endParaRPr>
          </a:p>
          <a:p>
            <a:pPr indent="0" lvl="0" marL="0" rtl="0" algn="ctr">
              <a:lnSpc>
                <a:spcPct val="115000"/>
              </a:lnSpc>
              <a:spcBef>
                <a:spcPts val="0"/>
              </a:spcBef>
              <a:spcAft>
                <a:spcPts val="0"/>
              </a:spcAft>
              <a:buNone/>
            </a:pPr>
            <a:r>
              <a:t/>
            </a:r>
            <a:endParaRPr sz="850">
              <a:solidFill>
                <a:schemeClr val="dk2"/>
              </a:solidFill>
            </a:endParaRPr>
          </a:p>
          <a:p>
            <a:pPr indent="0" lvl="0" marL="0" rtl="0" algn="ctr">
              <a:lnSpc>
                <a:spcPct val="115000"/>
              </a:lnSpc>
              <a:spcBef>
                <a:spcPts val="0"/>
              </a:spcBef>
              <a:spcAft>
                <a:spcPts val="0"/>
              </a:spcAft>
              <a:buNone/>
            </a:pPr>
            <a:r>
              <a:t/>
            </a:r>
            <a:endParaRPr sz="850">
              <a:solidFill>
                <a:schemeClr val="dk2"/>
              </a:solidFill>
            </a:endParaRPr>
          </a:p>
          <a:p>
            <a:pPr indent="0" lvl="0" marL="0" rtl="0" algn="ctr">
              <a:lnSpc>
                <a:spcPct val="115000"/>
              </a:lnSpc>
              <a:spcBef>
                <a:spcPts val="0"/>
              </a:spcBef>
              <a:spcAft>
                <a:spcPts val="0"/>
              </a:spcAft>
              <a:buNone/>
            </a:pPr>
            <a:r>
              <a:t/>
            </a:r>
            <a:endParaRPr sz="850">
              <a:solidFill>
                <a:schemeClr val="dk2"/>
              </a:solidFill>
            </a:endParaRPr>
          </a:p>
          <a:p>
            <a:pPr indent="0" lvl="0" marL="0" rtl="0" algn="ctr">
              <a:lnSpc>
                <a:spcPct val="115000"/>
              </a:lnSpc>
              <a:spcBef>
                <a:spcPts val="0"/>
              </a:spcBef>
              <a:spcAft>
                <a:spcPts val="0"/>
              </a:spcAft>
              <a:buClr>
                <a:schemeClr val="dk2"/>
              </a:buClr>
              <a:buSzPct val="88000"/>
              <a:buFont typeface="Arial"/>
              <a:buNone/>
            </a:pPr>
            <a:r>
              <a:rPr lang="en" sz="1250">
                <a:solidFill>
                  <a:schemeClr val="dk2"/>
                </a:solidFill>
              </a:rPr>
              <a:t>Total COVID-19 </a:t>
            </a:r>
            <a:r>
              <a:rPr lang="en" sz="1250">
                <a:solidFill>
                  <a:schemeClr val="dk2"/>
                </a:solidFill>
              </a:rPr>
              <a:t>C</a:t>
            </a:r>
            <a:r>
              <a:rPr lang="en" sz="1250">
                <a:solidFill>
                  <a:schemeClr val="dk2"/>
                </a:solidFill>
              </a:rPr>
              <a:t>ases by state in 2020</a:t>
            </a:r>
            <a:endParaRPr sz="1250">
              <a:solidFill>
                <a:schemeClr val="dk2"/>
              </a:solidFill>
            </a:endParaRPr>
          </a:p>
          <a:p>
            <a:pPr indent="0" lvl="0" marL="0" rtl="0" algn="l">
              <a:lnSpc>
                <a:spcPct val="115000"/>
              </a:lnSpc>
              <a:spcBef>
                <a:spcPts val="0"/>
              </a:spcBef>
              <a:spcAft>
                <a:spcPts val="0"/>
              </a:spcAft>
              <a:buClr>
                <a:schemeClr val="dk2"/>
              </a:buClr>
              <a:buSzPct val="100000"/>
              <a:buFont typeface="Arial"/>
              <a:buNone/>
            </a:pPr>
            <a:r>
              <a:t/>
            </a:r>
            <a:endParaRPr b="0" sz="1100">
              <a:solidFill>
                <a:schemeClr val="dk2"/>
              </a:solidFill>
              <a:latin typeface="Arial"/>
              <a:ea typeface="Arial"/>
              <a:cs typeface="Arial"/>
              <a:sym typeface="Arial"/>
            </a:endParaRPr>
          </a:p>
          <a:p>
            <a:pPr indent="0" lvl="0" marL="0" rtl="0" algn="ctr">
              <a:lnSpc>
                <a:spcPct val="115000"/>
              </a:lnSpc>
              <a:spcBef>
                <a:spcPts val="0"/>
              </a:spcBef>
              <a:spcAft>
                <a:spcPts val="0"/>
              </a:spcAft>
              <a:buClr>
                <a:schemeClr val="dk2"/>
              </a:buClr>
              <a:buSzPct val="104761"/>
              <a:buFont typeface="Arial"/>
              <a:buNone/>
            </a:pPr>
            <a:r>
              <a:rPr b="0" lang="en" sz="1050">
                <a:solidFill>
                  <a:schemeClr val="dk2"/>
                </a:solidFill>
              </a:rPr>
              <a:t>This bar chart shows the total number of COVID-19 cases across U.S. states in 2020. </a:t>
            </a:r>
            <a:r>
              <a:rPr lang="en" sz="1050">
                <a:solidFill>
                  <a:schemeClr val="dk2"/>
                </a:solidFill>
              </a:rPr>
              <a:t>California, Texas, Florida</a:t>
            </a:r>
            <a:r>
              <a:rPr b="0" lang="en" sz="1050">
                <a:solidFill>
                  <a:schemeClr val="dk2"/>
                </a:solidFill>
              </a:rPr>
              <a:t>, and </a:t>
            </a:r>
            <a:r>
              <a:rPr lang="en" sz="1050">
                <a:solidFill>
                  <a:schemeClr val="dk2"/>
                </a:solidFill>
              </a:rPr>
              <a:t>New York</a:t>
            </a:r>
            <a:r>
              <a:rPr b="0" lang="en" sz="1050">
                <a:solidFill>
                  <a:schemeClr val="dk2"/>
                </a:solidFill>
              </a:rPr>
              <a:t> had the highest case counts, significantly surpassing other states. The distribution highlights major differences in case numbers between the </a:t>
            </a:r>
            <a:r>
              <a:rPr lang="en" sz="1050">
                <a:solidFill>
                  <a:schemeClr val="dk2"/>
                </a:solidFill>
              </a:rPr>
              <a:t>most</a:t>
            </a:r>
            <a:r>
              <a:rPr b="0" lang="en" sz="1050">
                <a:solidFill>
                  <a:schemeClr val="dk2"/>
                </a:solidFill>
              </a:rPr>
              <a:t> and </a:t>
            </a:r>
            <a:r>
              <a:rPr lang="en" sz="1050">
                <a:solidFill>
                  <a:schemeClr val="dk2"/>
                </a:solidFill>
              </a:rPr>
              <a:t>least affected states.</a:t>
            </a:r>
            <a:endParaRPr sz="1050">
              <a:solidFill>
                <a:schemeClr val="dk2"/>
              </a:solidFill>
            </a:endParaRPr>
          </a:p>
          <a:p>
            <a:pPr indent="0" lvl="0" marL="0" rtl="0" algn="ctr">
              <a:lnSpc>
                <a:spcPct val="115000"/>
              </a:lnSpc>
              <a:spcBef>
                <a:spcPts val="0"/>
              </a:spcBef>
              <a:spcAft>
                <a:spcPts val="0"/>
              </a:spcAft>
              <a:buClr>
                <a:schemeClr val="dk2"/>
              </a:buClr>
              <a:buSzPct val="104761"/>
              <a:buFont typeface="Arial"/>
              <a:buNone/>
            </a:pPr>
            <a:r>
              <a:t/>
            </a:r>
            <a:endParaRPr b="0" sz="1050">
              <a:solidFill>
                <a:schemeClr val="dk2"/>
              </a:solidFill>
            </a:endParaRPr>
          </a:p>
          <a:p>
            <a:pPr indent="0" lvl="0" marL="0" rtl="0" algn="ctr">
              <a:lnSpc>
                <a:spcPct val="115000"/>
              </a:lnSpc>
              <a:spcBef>
                <a:spcPts val="0"/>
              </a:spcBef>
              <a:spcAft>
                <a:spcPts val="0"/>
              </a:spcAft>
              <a:buClr>
                <a:schemeClr val="dk2"/>
              </a:buClr>
              <a:buSzPct val="104761"/>
              <a:buFont typeface="Arial"/>
              <a:buNone/>
            </a:pPr>
            <a:r>
              <a:t/>
            </a:r>
            <a:endParaRPr b="0" sz="1050">
              <a:solidFill>
                <a:schemeClr val="dk2"/>
              </a:solidFill>
            </a:endParaRPr>
          </a:p>
        </p:txBody>
      </p:sp>
      <p:sp>
        <p:nvSpPr>
          <p:cNvPr id="110" name="Google Shape;110;p18"/>
          <p:cNvSpPr txBox="1"/>
          <p:nvPr/>
        </p:nvSpPr>
        <p:spPr>
          <a:xfrm>
            <a:off x="458275" y="90550"/>
            <a:ext cx="166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solidFill>
                <a:schemeClr val="dk2"/>
              </a:solidFill>
              <a:latin typeface="Raleway"/>
              <a:ea typeface="Raleway"/>
              <a:cs typeface="Raleway"/>
              <a:sym typeface="Raleway"/>
            </a:endParaRPr>
          </a:p>
        </p:txBody>
      </p:sp>
      <p:sp>
        <p:nvSpPr>
          <p:cNvPr id="111" name="Google Shape;111;p18"/>
          <p:cNvSpPr txBox="1"/>
          <p:nvPr/>
        </p:nvSpPr>
        <p:spPr>
          <a:xfrm>
            <a:off x="423600" y="4742800"/>
            <a:ext cx="33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Raleway"/>
                <a:ea typeface="Raleway"/>
                <a:cs typeface="Raleway"/>
                <a:sym typeface="Raleway"/>
              </a:rPr>
              <a:t>Kiryl, 2</a:t>
            </a:r>
            <a:endParaRPr b="1" sz="800">
              <a:solidFill>
                <a:schemeClr val="dk2"/>
              </a:solidFill>
              <a:latin typeface="Raleway"/>
              <a:ea typeface="Raleway"/>
              <a:cs typeface="Raleway"/>
              <a:sym typeface="Raleway"/>
            </a:endParaRPr>
          </a:p>
        </p:txBody>
      </p:sp>
      <p:pic>
        <p:nvPicPr>
          <p:cNvPr id="112" name="Google Shape;112;p18"/>
          <p:cNvPicPr preferRelativeResize="0"/>
          <p:nvPr/>
        </p:nvPicPr>
        <p:blipFill>
          <a:blip r:embed="rId3">
            <a:alphaModFix/>
          </a:blip>
          <a:stretch>
            <a:fillRect/>
          </a:stretch>
        </p:blipFill>
        <p:spPr>
          <a:xfrm>
            <a:off x="322513" y="569549"/>
            <a:ext cx="8498975" cy="282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278438" y="1923325"/>
            <a:ext cx="4045200" cy="8685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Clr>
                <a:schemeClr val="dk2"/>
              </a:buClr>
              <a:buSzPct val="88000"/>
              <a:buFont typeface="Arial"/>
              <a:buNone/>
            </a:pPr>
            <a:r>
              <a:rPr lang="en" sz="1250">
                <a:solidFill>
                  <a:schemeClr val="dk2"/>
                </a:solidFill>
              </a:rPr>
              <a:t>COVID-19 Case Trends Across U.S. States</a:t>
            </a:r>
            <a:endParaRPr sz="1250">
              <a:solidFill>
                <a:schemeClr val="dk2"/>
              </a:solidFill>
            </a:endParaRPr>
          </a:p>
          <a:p>
            <a:pPr indent="0" lvl="0" marL="0" rtl="0" algn="l">
              <a:spcBef>
                <a:spcPts val="0"/>
              </a:spcBef>
              <a:spcAft>
                <a:spcPts val="0"/>
              </a:spcAft>
              <a:buNone/>
            </a:pPr>
            <a:r>
              <a:t/>
            </a:r>
            <a:endParaRPr/>
          </a:p>
        </p:txBody>
      </p:sp>
      <p:sp>
        <p:nvSpPr>
          <p:cNvPr id="118" name="Google Shape;118;p19"/>
          <p:cNvSpPr txBox="1"/>
          <p:nvPr>
            <p:ph idx="1" type="subTitle"/>
          </p:nvPr>
        </p:nvSpPr>
        <p:spPr>
          <a:xfrm>
            <a:off x="382538" y="2248375"/>
            <a:ext cx="3837000" cy="13455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Clr>
                <a:schemeClr val="dk2"/>
              </a:buClr>
              <a:buSzPts val="1100"/>
              <a:buFont typeface="Arial"/>
              <a:buNone/>
            </a:pPr>
            <a:r>
              <a:rPr lang="en" sz="900">
                <a:latin typeface="Raleway"/>
                <a:ea typeface="Raleway"/>
                <a:cs typeface="Raleway"/>
                <a:sym typeface="Raleway"/>
              </a:rPr>
              <a:t>This line graph tracks the progression of COVID-19 cases across all </a:t>
            </a:r>
            <a:r>
              <a:rPr b="1" lang="en" sz="900">
                <a:latin typeface="Raleway"/>
                <a:ea typeface="Raleway"/>
                <a:cs typeface="Raleway"/>
                <a:sym typeface="Raleway"/>
              </a:rPr>
              <a:t>U.S. states</a:t>
            </a:r>
            <a:r>
              <a:rPr lang="en" sz="900">
                <a:latin typeface="Raleway"/>
                <a:ea typeface="Raleway"/>
                <a:cs typeface="Raleway"/>
                <a:sym typeface="Raleway"/>
              </a:rPr>
              <a:t>. Major surges occurred after the WHO declared a pandemic in March, followed by additional waves later in the year. The data shows variations in how different states </a:t>
            </a:r>
            <a:r>
              <a:rPr b="1" lang="en" sz="900">
                <a:latin typeface="Raleway"/>
                <a:ea typeface="Raleway"/>
                <a:cs typeface="Raleway"/>
                <a:sym typeface="Raleway"/>
              </a:rPr>
              <a:t>experienced</a:t>
            </a:r>
            <a:r>
              <a:rPr lang="en" sz="900">
                <a:latin typeface="Raleway"/>
                <a:ea typeface="Raleway"/>
                <a:cs typeface="Raleway"/>
                <a:sym typeface="Raleway"/>
              </a:rPr>
              <a:t> and </a:t>
            </a:r>
            <a:r>
              <a:rPr b="1" lang="en" sz="900">
                <a:latin typeface="Raleway"/>
                <a:ea typeface="Raleway"/>
                <a:cs typeface="Raleway"/>
                <a:sym typeface="Raleway"/>
              </a:rPr>
              <a:t>managed the outbreak</a:t>
            </a:r>
            <a:r>
              <a:rPr lang="en" sz="900">
                <a:latin typeface="Raleway"/>
                <a:ea typeface="Raleway"/>
                <a:cs typeface="Raleway"/>
                <a:sym typeface="Raleway"/>
              </a:rPr>
              <a:t>.</a:t>
            </a:r>
            <a:endParaRPr sz="900">
              <a:latin typeface="Raleway"/>
              <a:ea typeface="Raleway"/>
              <a:cs typeface="Raleway"/>
              <a:sym typeface="Raleway"/>
            </a:endParaRPr>
          </a:p>
          <a:p>
            <a:pPr indent="0" lvl="0" marL="0" rtl="0" algn="l">
              <a:lnSpc>
                <a:spcPct val="115000"/>
              </a:lnSpc>
              <a:spcBef>
                <a:spcPts val="0"/>
              </a:spcBef>
              <a:spcAft>
                <a:spcPts val="0"/>
              </a:spcAft>
              <a:buClr>
                <a:schemeClr val="dk2"/>
              </a:buClr>
              <a:buSzPts val="1100"/>
              <a:buFont typeface="Arial"/>
              <a:buNone/>
            </a:pPr>
            <a:r>
              <a:t/>
            </a:r>
            <a:endParaRPr sz="900">
              <a:latin typeface="Raleway"/>
              <a:ea typeface="Raleway"/>
              <a:cs typeface="Raleway"/>
              <a:sym typeface="Raleway"/>
            </a:endParaRPr>
          </a:p>
          <a:p>
            <a:pPr indent="0" lvl="0" marL="0" rtl="0" algn="ctr">
              <a:spcBef>
                <a:spcPts val="0"/>
              </a:spcBef>
              <a:spcAft>
                <a:spcPts val="0"/>
              </a:spcAft>
              <a:buNone/>
            </a:pPr>
            <a:r>
              <a:t/>
            </a:r>
            <a:endParaRPr sz="900">
              <a:latin typeface="Raleway"/>
              <a:ea typeface="Raleway"/>
              <a:cs typeface="Raleway"/>
              <a:sym typeface="Raleway"/>
            </a:endParaRPr>
          </a:p>
        </p:txBody>
      </p:sp>
      <p:sp>
        <p:nvSpPr>
          <p:cNvPr id="119" name="Google Shape;119;p1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19"/>
          <p:cNvPicPr preferRelativeResize="0"/>
          <p:nvPr/>
        </p:nvPicPr>
        <p:blipFill>
          <a:blip r:embed="rId3">
            <a:alphaModFix/>
          </a:blip>
          <a:stretch>
            <a:fillRect/>
          </a:stretch>
        </p:blipFill>
        <p:spPr>
          <a:xfrm>
            <a:off x="4770788" y="442975"/>
            <a:ext cx="4174426" cy="4257549"/>
          </a:xfrm>
          <a:prstGeom prst="rect">
            <a:avLst/>
          </a:prstGeom>
          <a:noFill/>
          <a:ln>
            <a:noFill/>
          </a:ln>
        </p:spPr>
      </p:pic>
      <p:sp>
        <p:nvSpPr>
          <p:cNvPr id="121" name="Google Shape;121;p19"/>
          <p:cNvSpPr txBox="1"/>
          <p:nvPr/>
        </p:nvSpPr>
        <p:spPr>
          <a:xfrm>
            <a:off x="265500" y="135175"/>
            <a:ext cx="241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solidFill>
                <a:schemeClr val="dk2"/>
              </a:solidFill>
              <a:latin typeface="Raleway"/>
              <a:ea typeface="Raleway"/>
              <a:cs typeface="Raleway"/>
              <a:sym typeface="Raleway"/>
            </a:endParaRPr>
          </a:p>
        </p:txBody>
      </p:sp>
      <p:sp>
        <p:nvSpPr>
          <p:cNvPr id="122" name="Google Shape;122;p19"/>
          <p:cNvSpPr txBox="1"/>
          <p:nvPr/>
        </p:nvSpPr>
        <p:spPr>
          <a:xfrm>
            <a:off x="423600" y="4742800"/>
            <a:ext cx="33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Raleway"/>
                <a:ea typeface="Raleway"/>
                <a:cs typeface="Raleway"/>
                <a:sym typeface="Raleway"/>
              </a:rPr>
              <a:t>Kiryl, 3</a:t>
            </a:r>
            <a:endParaRPr b="1" sz="800">
              <a:solidFill>
                <a:schemeClr val="dk2"/>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5523000" y="1670175"/>
            <a:ext cx="3480300" cy="8592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en" sz="1100">
                <a:solidFill>
                  <a:schemeClr val="dk2"/>
                </a:solidFill>
              </a:rPr>
              <a:t>COVID-19 Cases over time: 5 states comparison</a:t>
            </a:r>
            <a:endParaRPr sz="1100"/>
          </a:p>
        </p:txBody>
      </p:sp>
      <p:pic>
        <p:nvPicPr>
          <p:cNvPr id="128" name="Google Shape;128;p20"/>
          <p:cNvPicPr preferRelativeResize="0"/>
          <p:nvPr/>
        </p:nvPicPr>
        <p:blipFill>
          <a:blip r:embed="rId3">
            <a:alphaModFix/>
          </a:blip>
          <a:stretch>
            <a:fillRect/>
          </a:stretch>
        </p:blipFill>
        <p:spPr>
          <a:xfrm>
            <a:off x="423600" y="861100"/>
            <a:ext cx="4876201" cy="3421300"/>
          </a:xfrm>
          <a:prstGeom prst="rect">
            <a:avLst/>
          </a:prstGeom>
          <a:noFill/>
          <a:ln>
            <a:noFill/>
          </a:ln>
        </p:spPr>
      </p:pic>
      <p:sp>
        <p:nvSpPr>
          <p:cNvPr id="129" name="Google Shape;129;p20"/>
          <p:cNvSpPr txBox="1"/>
          <p:nvPr/>
        </p:nvSpPr>
        <p:spPr>
          <a:xfrm>
            <a:off x="6074550" y="2338925"/>
            <a:ext cx="23772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00">
                <a:solidFill>
                  <a:schemeClr val="dk2"/>
                </a:solidFill>
                <a:latin typeface="Raleway"/>
                <a:ea typeface="Raleway"/>
                <a:cs typeface="Raleway"/>
                <a:sym typeface="Raleway"/>
              </a:rPr>
              <a:t>This graph focuses on the five states with the highest case counts—California, Texas, Florida, New York, and Illinois. It highlights the distinct trajectories of these states, showing </a:t>
            </a:r>
            <a:r>
              <a:rPr b="1" lang="en" sz="900">
                <a:solidFill>
                  <a:schemeClr val="dk2"/>
                </a:solidFill>
                <a:latin typeface="Raleway"/>
                <a:ea typeface="Raleway"/>
                <a:cs typeface="Raleway"/>
                <a:sym typeface="Raleway"/>
              </a:rPr>
              <a:t>rapid early spikes</a:t>
            </a:r>
            <a:r>
              <a:rPr lang="en" sz="900">
                <a:solidFill>
                  <a:schemeClr val="dk2"/>
                </a:solidFill>
                <a:latin typeface="Raleway"/>
                <a:ea typeface="Raleway"/>
                <a:cs typeface="Raleway"/>
                <a:sym typeface="Raleway"/>
              </a:rPr>
              <a:t> and </a:t>
            </a:r>
            <a:r>
              <a:rPr b="1" lang="en" sz="900">
                <a:solidFill>
                  <a:schemeClr val="dk2"/>
                </a:solidFill>
                <a:latin typeface="Raleway"/>
                <a:ea typeface="Raleway"/>
                <a:cs typeface="Raleway"/>
                <a:sym typeface="Raleway"/>
              </a:rPr>
              <a:t>steady increases</a:t>
            </a:r>
            <a:r>
              <a:rPr lang="en" sz="900">
                <a:solidFill>
                  <a:schemeClr val="dk2"/>
                </a:solidFill>
                <a:latin typeface="Raleway"/>
                <a:ea typeface="Raleway"/>
                <a:cs typeface="Raleway"/>
                <a:sym typeface="Raleway"/>
              </a:rPr>
              <a:t> over time.</a:t>
            </a:r>
            <a:endParaRPr sz="900">
              <a:solidFill>
                <a:schemeClr val="dk2"/>
              </a:solidFill>
              <a:latin typeface="Raleway"/>
              <a:ea typeface="Raleway"/>
              <a:cs typeface="Raleway"/>
              <a:sym typeface="Raleway"/>
            </a:endParaRPr>
          </a:p>
          <a:p>
            <a:pPr indent="0" lvl="0" marL="0" rtl="0" algn="l">
              <a:spcBef>
                <a:spcPts val="0"/>
              </a:spcBef>
              <a:spcAft>
                <a:spcPts val="0"/>
              </a:spcAft>
              <a:buNone/>
            </a:pPr>
            <a:r>
              <a:t/>
            </a:r>
            <a:endParaRPr sz="1800">
              <a:solidFill>
                <a:schemeClr val="dk2"/>
              </a:solidFill>
              <a:latin typeface="Raleway"/>
              <a:ea typeface="Raleway"/>
              <a:cs typeface="Raleway"/>
              <a:sym typeface="Raleway"/>
            </a:endParaRPr>
          </a:p>
        </p:txBody>
      </p:sp>
      <p:sp>
        <p:nvSpPr>
          <p:cNvPr id="130" name="Google Shape;130;p20"/>
          <p:cNvSpPr txBox="1"/>
          <p:nvPr/>
        </p:nvSpPr>
        <p:spPr>
          <a:xfrm>
            <a:off x="423600" y="4742800"/>
            <a:ext cx="33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Raleway"/>
                <a:ea typeface="Raleway"/>
                <a:cs typeface="Raleway"/>
                <a:sym typeface="Raleway"/>
              </a:rPr>
              <a:t>Kiryl, 4</a:t>
            </a:r>
            <a:endParaRPr b="1" sz="800">
              <a:solidFill>
                <a:schemeClr val="dk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423600" y="3532650"/>
            <a:ext cx="8296800" cy="331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2"/>
                </a:solidFill>
              </a:rPr>
              <a:t>Top 50 countries with the biggest number of cases for 2020</a:t>
            </a:r>
            <a:endParaRPr b="0" sz="1100">
              <a:solidFill>
                <a:schemeClr val="dk2"/>
              </a:solidFill>
            </a:endParaRPr>
          </a:p>
        </p:txBody>
      </p:sp>
      <p:sp>
        <p:nvSpPr>
          <p:cNvPr id="136" name="Google Shape;136;p21"/>
          <p:cNvSpPr txBox="1"/>
          <p:nvPr/>
        </p:nvSpPr>
        <p:spPr>
          <a:xfrm>
            <a:off x="423600" y="3864450"/>
            <a:ext cx="82968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00">
                <a:solidFill>
                  <a:schemeClr val="dk2"/>
                </a:solidFill>
                <a:latin typeface="Raleway"/>
                <a:ea typeface="Raleway"/>
                <a:cs typeface="Raleway"/>
                <a:sym typeface="Raleway"/>
              </a:rPr>
              <a:t>COVID-19 cases surged globally in 2020. </a:t>
            </a:r>
            <a:r>
              <a:rPr b="1" lang="en" sz="900">
                <a:solidFill>
                  <a:schemeClr val="dk2"/>
                </a:solidFill>
                <a:latin typeface="Raleway"/>
                <a:ea typeface="Raleway"/>
                <a:cs typeface="Raleway"/>
                <a:sym typeface="Raleway"/>
              </a:rPr>
              <a:t>The U.S.</a:t>
            </a:r>
            <a:r>
              <a:rPr lang="en" sz="900">
                <a:solidFill>
                  <a:schemeClr val="dk2"/>
                </a:solidFill>
                <a:latin typeface="Raleway"/>
                <a:ea typeface="Raleway"/>
                <a:cs typeface="Raleway"/>
                <a:sym typeface="Raleway"/>
              </a:rPr>
              <a:t> recorded the highest total cases </a:t>
            </a:r>
            <a:r>
              <a:rPr b="1" lang="en" sz="900">
                <a:solidFill>
                  <a:schemeClr val="dk2"/>
                </a:solidFill>
                <a:latin typeface="Raleway"/>
                <a:ea typeface="Raleway"/>
                <a:cs typeface="Raleway"/>
                <a:sym typeface="Raleway"/>
              </a:rPr>
              <a:t>(1.7B+)</a:t>
            </a:r>
            <a:r>
              <a:rPr lang="en" sz="900">
                <a:solidFill>
                  <a:schemeClr val="dk2"/>
                </a:solidFill>
                <a:latin typeface="Raleway"/>
                <a:ea typeface="Raleway"/>
                <a:cs typeface="Raleway"/>
                <a:sym typeface="Raleway"/>
              </a:rPr>
              <a:t>, followed by </a:t>
            </a:r>
            <a:r>
              <a:rPr b="1" lang="en" sz="900">
                <a:solidFill>
                  <a:schemeClr val="dk2"/>
                </a:solidFill>
                <a:latin typeface="Raleway"/>
                <a:ea typeface="Raleway"/>
                <a:cs typeface="Raleway"/>
                <a:sym typeface="Raleway"/>
              </a:rPr>
              <a:t>India, Brazil, Russia,</a:t>
            </a:r>
            <a:r>
              <a:rPr lang="en" sz="900">
                <a:solidFill>
                  <a:schemeClr val="dk2"/>
                </a:solidFill>
                <a:latin typeface="Raleway"/>
                <a:ea typeface="Raleway"/>
                <a:cs typeface="Raleway"/>
                <a:sym typeface="Raleway"/>
              </a:rPr>
              <a:t> and </a:t>
            </a:r>
            <a:r>
              <a:rPr b="1" lang="en" sz="900">
                <a:solidFill>
                  <a:schemeClr val="dk2"/>
                </a:solidFill>
                <a:latin typeface="Raleway"/>
                <a:ea typeface="Raleway"/>
                <a:cs typeface="Raleway"/>
                <a:sym typeface="Raleway"/>
              </a:rPr>
              <a:t>France</a:t>
            </a:r>
            <a:r>
              <a:rPr lang="en" sz="900">
                <a:solidFill>
                  <a:schemeClr val="dk2"/>
                </a:solidFill>
                <a:latin typeface="Raleway"/>
                <a:ea typeface="Raleway"/>
                <a:cs typeface="Raleway"/>
                <a:sym typeface="Raleway"/>
              </a:rPr>
              <a:t>. Notably, </a:t>
            </a:r>
            <a:r>
              <a:rPr b="1" lang="en" sz="900">
                <a:solidFill>
                  <a:schemeClr val="dk2"/>
                </a:solidFill>
                <a:latin typeface="Raleway"/>
                <a:ea typeface="Raleway"/>
                <a:cs typeface="Raleway"/>
                <a:sym typeface="Raleway"/>
              </a:rPr>
              <a:t>China</a:t>
            </a:r>
            <a:r>
              <a:rPr lang="en" sz="900">
                <a:solidFill>
                  <a:schemeClr val="dk2"/>
                </a:solidFill>
                <a:latin typeface="Raleway"/>
                <a:ea typeface="Raleway"/>
                <a:cs typeface="Raleway"/>
                <a:sym typeface="Raleway"/>
              </a:rPr>
              <a:t>, the first country to report COVID-19, is not among the top-ranked countries in total cases.</a:t>
            </a:r>
            <a:endParaRPr sz="900">
              <a:solidFill>
                <a:schemeClr val="dk2"/>
              </a:solidFill>
              <a:latin typeface="Raleway"/>
              <a:ea typeface="Raleway"/>
              <a:cs typeface="Raleway"/>
              <a:sym typeface="Raleway"/>
            </a:endParaRPr>
          </a:p>
        </p:txBody>
      </p:sp>
      <p:sp>
        <p:nvSpPr>
          <p:cNvPr id="137" name="Google Shape;137;p21"/>
          <p:cNvSpPr txBox="1"/>
          <p:nvPr/>
        </p:nvSpPr>
        <p:spPr>
          <a:xfrm>
            <a:off x="423600" y="102100"/>
            <a:ext cx="33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solidFill>
                <a:schemeClr val="dk2"/>
              </a:solidFill>
              <a:latin typeface="Raleway"/>
              <a:ea typeface="Raleway"/>
              <a:cs typeface="Raleway"/>
              <a:sym typeface="Raleway"/>
            </a:endParaRPr>
          </a:p>
        </p:txBody>
      </p:sp>
      <p:sp>
        <p:nvSpPr>
          <p:cNvPr id="138" name="Google Shape;138;p21"/>
          <p:cNvSpPr txBox="1"/>
          <p:nvPr/>
        </p:nvSpPr>
        <p:spPr>
          <a:xfrm>
            <a:off x="423600" y="4742800"/>
            <a:ext cx="33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Raleway"/>
                <a:ea typeface="Raleway"/>
                <a:cs typeface="Raleway"/>
                <a:sym typeface="Raleway"/>
              </a:rPr>
              <a:t>Kiryl, 5</a:t>
            </a:r>
            <a:endParaRPr b="1" sz="800">
              <a:solidFill>
                <a:schemeClr val="dk2"/>
              </a:solidFill>
              <a:latin typeface="Raleway"/>
              <a:ea typeface="Raleway"/>
              <a:cs typeface="Raleway"/>
              <a:sym typeface="Raleway"/>
            </a:endParaRPr>
          </a:p>
        </p:txBody>
      </p:sp>
      <p:pic>
        <p:nvPicPr>
          <p:cNvPr id="139" name="Google Shape;139;p21"/>
          <p:cNvPicPr preferRelativeResize="0"/>
          <p:nvPr/>
        </p:nvPicPr>
        <p:blipFill>
          <a:blip r:embed="rId3">
            <a:alphaModFix/>
          </a:blip>
          <a:stretch>
            <a:fillRect/>
          </a:stretch>
        </p:blipFill>
        <p:spPr>
          <a:xfrm>
            <a:off x="374725" y="552869"/>
            <a:ext cx="8394550" cy="29451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